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5" r:id="rId7"/>
    <p:sldId id="266" r:id="rId8"/>
    <p:sldId id="261" r:id="rId9"/>
    <p:sldId id="262" r:id="rId10"/>
    <p:sldId id="263" r:id="rId11"/>
    <p:sldId id="264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9" d="100"/>
          <a:sy n="89" d="100"/>
        </p:scale>
        <p:origin x="43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1657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AethericAI public site: https://aethericai.com/ and https://aethericai.com/aboutus/
• AethericAI connection to KMicro: https://www.linkedin.com/posts/nadeem-yusufaly-6923a045_digitalsop-supplychain-dynamics365-activity-7429960675986198528--dPJ
• Founding-leadership attribution naming Mazen supplied by requester; confirm formal co-founder designation before publication.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AethericAI official team: https://aethericai.com/aboutus/ (Young, Amit, Mehul, Kiran, Boris, Aana).
• Amit CTO &amp; CSO from the user-provided AethericAI_AI_Security.pdf page 1, CTO &amp; founder from the company website. LinkedIn requested: https://www.linkedin.com/in/amitssachdev/
• Mazen KMicro CEO: https://kmicro.com/kmicro-welcomes-kathleen-grabowski-as-new-chief-operating-officer/
• Satwik, Shikha, Oleks, Lui and Mazen as a founding leader were supplied by the requester; full names/roles and formal founder status require approval.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AethericAI product workflow: https://aethericai.com/platform/
• AethericAI home (Report / Predict / Orchestrate): https://aethericai.com/
• Kinaxis industry definition paraphrased, not copied: https://www.kinaxis.com/en/supply-chain-orchestration and https://www.kinaxis.com/en/about.
• AethericAI Predict is the deck’s requested label for predictive capabilities, not independently verified as a separate product name.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Placeholder intentionally blank at requester’s direction. Suggested source for context only: https://aethericai.com/platform/ ; do not present this as an endorsed architecture diagram before replacement.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Placeholder intentionally blank at requester’s direction. Current site outlines Connect, Detect, Recommend, Approve, Act: https://aethericai.com/platform/ .
• Security lifecycle in supplied reference PDF: ingest/label, retrieve/ground, reason/validate, execute/audit.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Cirba Solutions public customer story: https://aethericai.com/resources/case-studies/materials-recycling/ ; site header and homepage identify the results as forecasted.
• The case page has some internal wording inconsistencies in its body; using the three top-line ROI metrics and the explicit homepage caveat.
• New Balance, Home Hardware and Henry’s Cameras were supplied by requester; no public AethericAI evidence located for project scopes, relationship or results.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AethericAI Microsoft technology alignment: https://aethericai.com/platform/ and https://aethericai.com/aboutus/
• Additional company names supplied by the requester; individual relationship status requires verification.
• Logos on this slide are editable branded wordmark treatments, not exact corporate vector assets. Replace with brand-approved official artwork before publication.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Primary source (Amit Sachdev): https://www.linkedin.com/posts/amitssachdev_as-we-wrap-up-a-very-successful-dynamicscon-ugcPost-7330685677136687104-qjv9/
• The post identifies the location as Microsoft Build in Seattle, describes public preview of Purview SDK, calls KMicro one of six globally integrated partners, and thanks Arpitha Dhanapathi (Microsoft).
• AethericAI post explicitly dates Purview SDK to Build 2025: https://www.linkedin.com/posts/aethericai_agenticai-aisecurity-microsoftpurview-activity-7428071975748722688-jMj7/
• Build 2024 was mentioned by requester but does not match the May 2025 announcement. This slide uses the 2025 date to avoid misrepresentation.
• The follow-on 2026 narrative is interpretive positioning and does not imply the product was demonstrated by KMicro on stage.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Message synthesized from AethericAI homepage, platform and about pages: https://aethericai.com/ , https://aethericai.com/platform/ , https://aethericai.com/aboutus/ .
• Design palette and slide theme adapted from the uploaded AethericAI_AI_Security.pdf.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6B7B"/>
          </a:solidFill>
          <a:ln w="12700">
            <a:solidFill>
              <a:srgbClr val="006B7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7680960" y="374904"/>
            <a:ext cx="3995928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006B7B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EXECUTIVE OVERVIEW   |   2026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603504" y="1581912"/>
            <a:ext cx="1065276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550" b="1" dirty="0">
                <a:solidFill>
                  <a:srgbClr val="1E272D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AI intelligence above your ERP.</a:t>
            </a:r>
            <a:endParaRPr lang="en-US" sz="3550" dirty="0"/>
          </a:p>
          <a:p>
            <a:pPr marL="0" indent="0" algn="l">
              <a:buNone/>
            </a:pPr>
            <a:r>
              <a:rPr lang="en-US" sz="3550" b="1" dirty="0">
                <a:solidFill>
                  <a:srgbClr val="1E272D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Action across your supply chain.</a:t>
            </a:r>
            <a:endParaRPr lang="en-US" sz="3550" dirty="0"/>
          </a:p>
        </p:txBody>
      </p:sp>
      <p:sp>
        <p:nvSpPr>
          <p:cNvPr id="6" name="Text 3"/>
          <p:cNvSpPr/>
          <p:nvPr/>
        </p:nvSpPr>
        <p:spPr>
          <a:xfrm>
            <a:off x="621792" y="3063240"/>
            <a:ext cx="105156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6173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AethericAI helps finance, operations and supply chain leaders turn fragmented ERP signals into predictions, decisions and governed execution.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612648" y="3986784"/>
            <a:ext cx="10954512" cy="621792"/>
          </a:xfrm>
          <a:prstGeom prst="rect">
            <a:avLst/>
          </a:prstGeom>
          <a:solidFill>
            <a:srgbClr val="006B7B"/>
          </a:solidFill>
          <a:ln w="12700">
            <a:solidFill>
              <a:srgbClr val="006B7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804672" y="4105656"/>
            <a:ext cx="1033272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CONNECT   →   DETECT   →   RECOMMEND   →   APPROVE   →   ACT</a:t>
            </a:r>
            <a:endParaRPr lang="en-US" sz="2100" dirty="0"/>
          </a:p>
        </p:txBody>
      </p:sp>
      <p:sp>
        <p:nvSpPr>
          <p:cNvPr id="9" name="Shape 6"/>
          <p:cNvSpPr/>
          <p:nvPr/>
        </p:nvSpPr>
        <p:spPr>
          <a:xfrm>
            <a:off x="621792" y="4928616"/>
            <a:ext cx="5266944" cy="969264"/>
          </a:xfrm>
          <a:prstGeom prst="roundRect">
            <a:avLst>
              <a:gd name="adj" fmla="val 9434"/>
            </a:avLst>
          </a:prstGeom>
          <a:solidFill>
            <a:srgbClr val="E7F2F4"/>
          </a:solidFill>
          <a:ln w="4445">
            <a:solidFill>
              <a:srgbClr val="CEDDD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621792" y="4928616"/>
            <a:ext cx="64008" cy="969264"/>
          </a:xfrm>
          <a:prstGeom prst="rect">
            <a:avLst/>
          </a:prstGeom>
          <a:solidFill>
            <a:srgbClr val="00BCCA"/>
          </a:solidFill>
          <a:ln w="12700">
            <a:solidFill>
              <a:srgbClr val="00BCCA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868680" y="5093208"/>
            <a:ext cx="36758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006B7B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PART OF THE KMICRO ECOSYSTEM</a:t>
            </a:r>
            <a:endParaRPr lang="en-US" sz="1550" dirty="0"/>
          </a:p>
        </p:txBody>
      </p:sp>
      <p:sp>
        <p:nvSpPr>
          <p:cNvPr id="14" name="Text 11"/>
          <p:cNvSpPr/>
          <p:nvPr/>
        </p:nvSpPr>
        <p:spPr>
          <a:xfrm>
            <a:off x="877824" y="5385816"/>
            <a:ext cx="4700016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40" dirty="0">
                <a:solidFill>
                  <a:srgbClr val="1E27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Microsoft-aligned enterprise delivery and ERP expertise</a:t>
            </a:r>
            <a:endParaRPr lang="en-US" sz="1240" dirty="0"/>
          </a:p>
        </p:txBody>
      </p:sp>
      <p:sp>
        <p:nvSpPr>
          <p:cNvPr id="15" name="Shape 12"/>
          <p:cNvSpPr/>
          <p:nvPr/>
        </p:nvSpPr>
        <p:spPr>
          <a:xfrm>
            <a:off x="6099048" y="4928616"/>
            <a:ext cx="5468112" cy="969264"/>
          </a:xfrm>
          <a:prstGeom prst="roundRect">
            <a:avLst>
              <a:gd name="adj" fmla="val 9434"/>
            </a:avLst>
          </a:prstGeom>
          <a:solidFill>
            <a:srgbClr val="F3F8F9"/>
          </a:solidFill>
          <a:ln w="4445">
            <a:solidFill>
              <a:srgbClr val="CEDDD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3"/>
          <p:cNvSpPr/>
          <p:nvPr/>
        </p:nvSpPr>
        <p:spPr>
          <a:xfrm>
            <a:off x="6099048" y="4928616"/>
            <a:ext cx="64008" cy="969264"/>
          </a:xfrm>
          <a:prstGeom prst="rect">
            <a:avLst/>
          </a:prstGeom>
          <a:solidFill>
            <a:srgbClr val="EDB037"/>
          </a:solidFill>
          <a:ln w="12700">
            <a:solidFill>
              <a:srgbClr val="EDB037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4"/>
          <p:cNvSpPr/>
          <p:nvPr/>
        </p:nvSpPr>
        <p:spPr>
          <a:xfrm>
            <a:off x="6355080" y="5093208"/>
            <a:ext cx="48554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006B7B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FOUNDING LEADERSHIP</a:t>
            </a:r>
            <a:endParaRPr lang="en-US" sz="1550" dirty="0"/>
          </a:p>
        </p:txBody>
      </p:sp>
      <p:sp>
        <p:nvSpPr>
          <p:cNvPr id="18" name="Text 15"/>
          <p:cNvSpPr/>
          <p:nvPr/>
        </p:nvSpPr>
        <p:spPr>
          <a:xfrm>
            <a:off x="6355080" y="5385816"/>
            <a:ext cx="485546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80" b="1" dirty="0">
                <a:solidFill>
                  <a:srgbClr val="1E27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Amit Sachdev  •  Mazen Sadat</a:t>
            </a:r>
            <a:endParaRPr lang="en-US" sz="1380" dirty="0"/>
          </a:p>
        </p:txBody>
      </p:sp>
      <p:sp>
        <p:nvSpPr>
          <p:cNvPr id="19" name="Text 16"/>
          <p:cNvSpPr/>
          <p:nvPr/>
        </p:nvSpPr>
        <p:spPr>
          <a:xfrm>
            <a:off x="621792" y="629107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30" dirty="0">
                <a:solidFill>
                  <a:srgbClr val="61737C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AETHERICAI  •  AN INTELLIGENCE LAYER, NOT AN ERP REPLACEMENT</a:t>
            </a:r>
            <a:endParaRPr lang="en-US" sz="1030" dirty="0"/>
          </a:p>
        </p:txBody>
      </p:sp>
      <p:sp>
        <p:nvSpPr>
          <p:cNvPr id="20" name="Text 17"/>
          <p:cNvSpPr/>
          <p:nvPr/>
        </p:nvSpPr>
        <p:spPr>
          <a:xfrm>
            <a:off x="11137392" y="625449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100" dirty="0">
                <a:solidFill>
                  <a:srgbClr val="006B7B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01</a:t>
            </a:r>
            <a:endParaRPr lang="en-US" sz="1100" dirty="0"/>
          </a:p>
        </p:txBody>
      </p:sp>
      <p:pic>
        <p:nvPicPr>
          <p:cNvPr id="21" name="Picture 20" descr="aetheric_logo_correct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064" y="226131"/>
            <a:ext cx="1912010" cy="1184513"/>
          </a:xfrm>
          <a:prstGeom prst="rect">
            <a:avLst/>
          </a:prstGeom>
        </p:spPr>
      </p:pic>
      <p:pic>
        <p:nvPicPr>
          <p:cNvPr id="22" name="Picture 21" descr="kmicro_logo_improv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5424" y="5010912"/>
            <a:ext cx="1737360" cy="3931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6B7B"/>
          </a:solidFill>
          <a:ln w="12700">
            <a:solidFill>
              <a:srgbClr val="006B7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" name="Text 1"/>
          <p:cNvSpPr/>
          <p:nvPr/>
        </p:nvSpPr>
        <p:spPr>
          <a:xfrm>
            <a:off x="530352" y="356616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06B7B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02  /  THE PEOPLE BEHIND THE PLATFORM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530352" y="777240"/>
            <a:ext cx="10789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50" b="1" dirty="0">
                <a:solidFill>
                  <a:srgbClr val="1E272D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Executive leadership &amp; advisors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557784" y="1353312"/>
            <a:ext cx="1092708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20" dirty="0">
                <a:solidFill>
                  <a:srgbClr val="6173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Technology, commercial execution and industry expertise — one connected team.</a:t>
            </a:r>
            <a:endParaRPr lang="en-US" sz="1320" dirty="0"/>
          </a:p>
        </p:txBody>
      </p:sp>
      <p:sp>
        <p:nvSpPr>
          <p:cNvPr id="7" name="Shape 4"/>
          <p:cNvSpPr/>
          <p:nvPr/>
        </p:nvSpPr>
        <p:spPr>
          <a:xfrm>
            <a:off x="512064" y="6565392"/>
            <a:ext cx="11183112" cy="0"/>
          </a:xfrm>
          <a:prstGeom prst="line">
            <a:avLst/>
          </a:prstGeom>
          <a:noFill/>
          <a:ln w="10160">
            <a:solidFill>
              <a:srgbClr val="CEDDDF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8" name="Text 5"/>
          <p:cNvSpPr/>
          <p:nvPr/>
        </p:nvSpPr>
        <p:spPr>
          <a:xfrm>
            <a:off x="530352" y="6601968"/>
            <a:ext cx="914400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810" dirty="0">
                <a:solidFill>
                  <a:srgbClr val="61737C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AETHERICAI  •  DECISION INTELLIGENCE FOR SUPPLY CHAIN OPERATIONS</a:t>
            </a:r>
            <a:endParaRPr lang="en-US" sz="810" dirty="0"/>
          </a:p>
        </p:txBody>
      </p:sp>
      <p:sp>
        <p:nvSpPr>
          <p:cNvPr id="9" name="Text 6"/>
          <p:cNvSpPr/>
          <p:nvPr/>
        </p:nvSpPr>
        <p:spPr>
          <a:xfrm>
            <a:off x="11292840" y="6601968"/>
            <a:ext cx="3657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r">
              <a:buNone/>
            </a:pPr>
            <a:r>
              <a:rPr lang="en-US" sz="840" b="1" dirty="0">
                <a:solidFill>
                  <a:srgbClr val="006B7B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02</a:t>
            </a:r>
            <a:endParaRPr lang="en-US" sz="840" dirty="0"/>
          </a:p>
        </p:txBody>
      </p:sp>
      <p:sp>
        <p:nvSpPr>
          <p:cNvPr id="10" name="Shape 7"/>
          <p:cNvSpPr/>
          <p:nvPr/>
        </p:nvSpPr>
        <p:spPr>
          <a:xfrm>
            <a:off x="566928" y="1801368"/>
            <a:ext cx="4023360" cy="4443984"/>
          </a:xfrm>
          <a:prstGeom prst="roundRect">
            <a:avLst>
              <a:gd name="adj" fmla="val 2273"/>
            </a:avLst>
          </a:prstGeom>
          <a:solidFill>
            <a:srgbClr val="E7F2F4"/>
          </a:solidFill>
          <a:ln w="4445">
            <a:solidFill>
              <a:srgbClr val="CEDDDF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1" name="Shape 8"/>
          <p:cNvSpPr/>
          <p:nvPr/>
        </p:nvSpPr>
        <p:spPr>
          <a:xfrm>
            <a:off x="566928" y="1801368"/>
            <a:ext cx="64008" cy="4443984"/>
          </a:xfrm>
          <a:prstGeom prst="rect">
            <a:avLst/>
          </a:prstGeom>
          <a:solidFill>
            <a:srgbClr val="006B7B"/>
          </a:solidFill>
          <a:ln w="12700">
            <a:solidFill>
              <a:srgbClr val="006B7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2" name="Shape 9"/>
          <p:cNvSpPr/>
          <p:nvPr/>
        </p:nvSpPr>
        <p:spPr>
          <a:xfrm>
            <a:off x="621792" y="1847088"/>
            <a:ext cx="3913632" cy="548640"/>
          </a:xfrm>
          <a:prstGeom prst="rect">
            <a:avLst/>
          </a:prstGeom>
          <a:solidFill>
            <a:srgbClr val="006B7B"/>
          </a:solidFill>
          <a:ln w="12700">
            <a:solidFill>
              <a:srgbClr val="006B7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3" name="Text 10"/>
          <p:cNvSpPr/>
          <p:nvPr/>
        </p:nvSpPr>
        <p:spPr>
          <a:xfrm>
            <a:off x="822960" y="1984248"/>
            <a:ext cx="351129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FFFFFF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AMIT SACHDEV</a:t>
            </a:r>
            <a:endParaRPr lang="en-US" sz="2200" dirty="0"/>
          </a:p>
        </p:txBody>
      </p:sp>
      <p:sp>
        <p:nvSpPr>
          <p:cNvPr id="14" name="Shape 11"/>
          <p:cNvSpPr/>
          <p:nvPr/>
        </p:nvSpPr>
        <p:spPr>
          <a:xfrm>
            <a:off x="822960" y="2532888"/>
            <a:ext cx="3392424" cy="265176"/>
          </a:xfrm>
          <a:prstGeom prst="roundRect">
            <a:avLst>
              <a:gd name="adj" fmla="val 34483"/>
            </a:avLst>
          </a:prstGeom>
          <a:solidFill>
            <a:srgbClr val="F8E9C4"/>
          </a:solidFill>
          <a:ln w="12700">
            <a:solidFill>
              <a:srgbClr val="F8E9C4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5" name="Text 12"/>
          <p:cNvSpPr/>
          <p:nvPr/>
        </p:nvSpPr>
        <p:spPr>
          <a:xfrm>
            <a:off x="896112" y="2560320"/>
            <a:ext cx="324612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1E27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FOUNDER  •  CTO &amp; CSO</a:t>
            </a:r>
            <a:endParaRPr lang="en-US" sz="1020" dirty="0"/>
          </a:p>
        </p:txBody>
      </p:sp>
      <p:sp>
        <p:nvSpPr>
          <p:cNvPr id="16" name="Text 13"/>
          <p:cNvSpPr/>
          <p:nvPr/>
        </p:nvSpPr>
        <p:spPr>
          <a:xfrm>
            <a:off x="841248" y="3035808"/>
            <a:ext cx="3575304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1E27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Leads AethericAI platform architecture, technology direction and enterprise data systems.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841248" y="3977640"/>
            <a:ext cx="3575304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1E27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Brings expertise across AI, cybersecurity, governance and trusted enterprise integration.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841248" y="4937760"/>
            <a:ext cx="3575304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1E27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Focuses on moving governed intelligence from ERP insight to auditable business actions.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841248" y="5861304"/>
            <a:ext cx="35478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80" dirty="0">
                <a:solidFill>
                  <a:srgbClr val="006B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LinkedIn: linkedin.com/in/amitssachdev</a:t>
            </a:r>
            <a:endParaRPr lang="en-US" sz="980" dirty="0"/>
          </a:p>
        </p:txBody>
      </p:sp>
      <p:sp>
        <p:nvSpPr>
          <p:cNvPr id="20" name="Shape 17"/>
          <p:cNvSpPr/>
          <p:nvPr/>
        </p:nvSpPr>
        <p:spPr>
          <a:xfrm>
            <a:off x="4846320" y="1801368"/>
            <a:ext cx="3108960" cy="969264"/>
          </a:xfrm>
          <a:prstGeom prst="roundRect">
            <a:avLst>
              <a:gd name="adj" fmla="val 9434"/>
            </a:avLst>
          </a:prstGeom>
          <a:solidFill>
            <a:srgbClr val="F3F8F9"/>
          </a:solidFill>
          <a:ln w="4445">
            <a:solidFill>
              <a:srgbClr val="CEDDDF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1" name="Shape 18"/>
          <p:cNvSpPr/>
          <p:nvPr/>
        </p:nvSpPr>
        <p:spPr>
          <a:xfrm>
            <a:off x="4846320" y="1801368"/>
            <a:ext cx="64008" cy="969264"/>
          </a:xfrm>
          <a:prstGeom prst="rect">
            <a:avLst/>
          </a:prstGeom>
          <a:solidFill>
            <a:srgbClr val="00BCCA"/>
          </a:solidFill>
          <a:ln w="12700">
            <a:solidFill>
              <a:srgbClr val="00BCC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2" name="Text 19"/>
          <p:cNvSpPr/>
          <p:nvPr/>
        </p:nvSpPr>
        <p:spPr>
          <a:xfrm>
            <a:off x="5029200" y="1947672"/>
            <a:ext cx="2834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006B7B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YOUNG LEE</a:t>
            </a:r>
            <a:endParaRPr lang="en-US" sz="1700" dirty="0"/>
          </a:p>
        </p:txBody>
      </p:sp>
      <p:sp>
        <p:nvSpPr>
          <p:cNvPr id="23" name="Text 20"/>
          <p:cNvSpPr/>
          <p:nvPr/>
        </p:nvSpPr>
        <p:spPr>
          <a:xfrm>
            <a:off x="5029200" y="2350008"/>
            <a:ext cx="278892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40" dirty="0">
                <a:solidFill>
                  <a:srgbClr val="6173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CEO</a:t>
            </a:r>
            <a:endParaRPr lang="en-US" sz="1040" dirty="0"/>
          </a:p>
        </p:txBody>
      </p:sp>
      <p:sp>
        <p:nvSpPr>
          <p:cNvPr id="24" name="Shape 21"/>
          <p:cNvSpPr/>
          <p:nvPr/>
        </p:nvSpPr>
        <p:spPr>
          <a:xfrm>
            <a:off x="8183880" y="1801368"/>
            <a:ext cx="3108960" cy="969264"/>
          </a:xfrm>
          <a:prstGeom prst="roundRect">
            <a:avLst>
              <a:gd name="adj" fmla="val 9434"/>
            </a:avLst>
          </a:prstGeom>
          <a:solidFill>
            <a:srgbClr val="F3F8F9"/>
          </a:solidFill>
          <a:ln w="4445">
            <a:solidFill>
              <a:srgbClr val="CEDDDF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5" name="Shape 22"/>
          <p:cNvSpPr/>
          <p:nvPr/>
        </p:nvSpPr>
        <p:spPr>
          <a:xfrm>
            <a:off x="8183880" y="1801368"/>
            <a:ext cx="64008" cy="969264"/>
          </a:xfrm>
          <a:prstGeom prst="rect">
            <a:avLst/>
          </a:prstGeom>
          <a:solidFill>
            <a:srgbClr val="00BCCA"/>
          </a:solidFill>
          <a:ln w="12700">
            <a:solidFill>
              <a:srgbClr val="00BCC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6" name="Text 23"/>
          <p:cNvSpPr/>
          <p:nvPr/>
        </p:nvSpPr>
        <p:spPr>
          <a:xfrm>
            <a:off x="8366760" y="1947672"/>
            <a:ext cx="2834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006B7B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MAZEN SADAT</a:t>
            </a:r>
            <a:endParaRPr lang="en-US" sz="1700" dirty="0"/>
          </a:p>
        </p:txBody>
      </p:sp>
      <p:sp>
        <p:nvSpPr>
          <p:cNvPr id="27" name="Text 24"/>
          <p:cNvSpPr/>
          <p:nvPr/>
        </p:nvSpPr>
        <p:spPr>
          <a:xfrm>
            <a:off x="8366760" y="2350008"/>
            <a:ext cx="278892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40" dirty="0">
                <a:solidFill>
                  <a:srgbClr val="6173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KMicro CEO · founding leadership</a:t>
            </a:r>
            <a:endParaRPr lang="en-US" sz="1040" dirty="0"/>
          </a:p>
        </p:txBody>
      </p:sp>
      <p:sp>
        <p:nvSpPr>
          <p:cNvPr id="28" name="Shape 25"/>
          <p:cNvSpPr/>
          <p:nvPr/>
        </p:nvSpPr>
        <p:spPr>
          <a:xfrm>
            <a:off x="4846320" y="2926080"/>
            <a:ext cx="6446520" cy="292608"/>
          </a:xfrm>
          <a:prstGeom prst="rect">
            <a:avLst/>
          </a:prstGeom>
          <a:solidFill>
            <a:srgbClr val="006B7B"/>
          </a:solidFill>
          <a:ln w="12700">
            <a:solidFill>
              <a:srgbClr val="006B7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9" name="Text 26"/>
          <p:cNvSpPr/>
          <p:nvPr/>
        </p:nvSpPr>
        <p:spPr>
          <a:xfrm>
            <a:off x="5038344" y="2971800"/>
            <a:ext cx="6126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30" b="1" dirty="0">
                <a:solidFill>
                  <a:srgbClr val="FFFFFF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CURRENTLY LISTED ON AETHERICAI.COM</a:t>
            </a:r>
            <a:endParaRPr lang="en-US" sz="1230" dirty="0"/>
          </a:p>
        </p:txBody>
      </p:sp>
      <p:sp>
        <p:nvSpPr>
          <p:cNvPr id="30" name="Shape 27"/>
          <p:cNvSpPr/>
          <p:nvPr/>
        </p:nvSpPr>
        <p:spPr>
          <a:xfrm>
            <a:off x="4846320" y="3364992"/>
            <a:ext cx="3172968" cy="557784"/>
          </a:xfrm>
          <a:prstGeom prst="roundRect">
            <a:avLst>
              <a:gd name="adj" fmla="val 16393"/>
            </a:avLst>
          </a:prstGeom>
          <a:solidFill>
            <a:srgbClr val="F3F8F9"/>
          </a:solidFill>
          <a:ln w="4445">
            <a:solidFill>
              <a:srgbClr val="CEDDDF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1" name="Shape 28"/>
          <p:cNvSpPr/>
          <p:nvPr/>
        </p:nvSpPr>
        <p:spPr>
          <a:xfrm>
            <a:off x="4846320" y="3364992"/>
            <a:ext cx="64008" cy="557784"/>
          </a:xfrm>
          <a:prstGeom prst="rect">
            <a:avLst/>
          </a:prstGeom>
          <a:solidFill>
            <a:srgbClr val="006B7B"/>
          </a:solidFill>
          <a:ln w="12700">
            <a:solidFill>
              <a:srgbClr val="006B7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2" name="Text 29"/>
          <p:cNvSpPr/>
          <p:nvPr/>
        </p:nvSpPr>
        <p:spPr>
          <a:xfrm>
            <a:off x="5020056" y="3447288"/>
            <a:ext cx="283464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1370" b="1" dirty="0">
                <a:solidFill>
                  <a:srgbClr val="006B7B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MEHUL TANEJA</a:t>
            </a:r>
            <a:endParaRPr lang="en-US" sz="1370" dirty="0"/>
          </a:p>
        </p:txBody>
      </p:sp>
      <p:sp>
        <p:nvSpPr>
          <p:cNvPr id="33" name="Text 30"/>
          <p:cNvSpPr/>
          <p:nvPr/>
        </p:nvSpPr>
        <p:spPr>
          <a:xfrm>
            <a:off x="5020056" y="3666744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970" dirty="0">
                <a:solidFill>
                  <a:srgbClr val="6173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 of Engineering</a:t>
            </a:r>
            <a:endParaRPr lang="en-US" sz="970" dirty="0"/>
          </a:p>
        </p:txBody>
      </p:sp>
      <p:sp>
        <p:nvSpPr>
          <p:cNvPr id="34" name="Shape 31"/>
          <p:cNvSpPr/>
          <p:nvPr/>
        </p:nvSpPr>
        <p:spPr>
          <a:xfrm>
            <a:off x="8119872" y="3364992"/>
            <a:ext cx="3172968" cy="557784"/>
          </a:xfrm>
          <a:prstGeom prst="roundRect">
            <a:avLst>
              <a:gd name="adj" fmla="val 16393"/>
            </a:avLst>
          </a:prstGeom>
          <a:solidFill>
            <a:srgbClr val="F3F8F9"/>
          </a:solidFill>
          <a:ln w="4445">
            <a:solidFill>
              <a:srgbClr val="CEDDDF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5" name="Shape 32"/>
          <p:cNvSpPr/>
          <p:nvPr/>
        </p:nvSpPr>
        <p:spPr>
          <a:xfrm>
            <a:off x="8119872" y="3364992"/>
            <a:ext cx="64008" cy="557784"/>
          </a:xfrm>
          <a:prstGeom prst="rect">
            <a:avLst/>
          </a:prstGeom>
          <a:solidFill>
            <a:srgbClr val="006B7B"/>
          </a:solidFill>
          <a:ln w="12700">
            <a:solidFill>
              <a:srgbClr val="006B7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6" name="Text 33"/>
          <p:cNvSpPr/>
          <p:nvPr/>
        </p:nvSpPr>
        <p:spPr>
          <a:xfrm>
            <a:off x="8293608" y="3447288"/>
            <a:ext cx="283464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1370" b="1" dirty="0">
                <a:solidFill>
                  <a:srgbClr val="006B7B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KIRAN KHALID</a:t>
            </a:r>
            <a:endParaRPr lang="en-US" sz="1370" dirty="0"/>
          </a:p>
        </p:txBody>
      </p:sp>
      <p:sp>
        <p:nvSpPr>
          <p:cNvPr id="37" name="Text 34"/>
          <p:cNvSpPr/>
          <p:nvPr/>
        </p:nvSpPr>
        <p:spPr>
          <a:xfrm>
            <a:off x="8293608" y="3666744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970" dirty="0">
                <a:solidFill>
                  <a:srgbClr val="6173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Director of Partnerships</a:t>
            </a:r>
            <a:endParaRPr lang="en-US" sz="970" dirty="0"/>
          </a:p>
        </p:txBody>
      </p:sp>
      <p:sp>
        <p:nvSpPr>
          <p:cNvPr id="38" name="Shape 35"/>
          <p:cNvSpPr/>
          <p:nvPr/>
        </p:nvSpPr>
        <p:spPr>
          <a:xfrm>
            <a:off x="4846320" y="4014216"/>
            <a:ext cx="3172968" cy="557784"/>
          </a:xfrm>
          <a:prstGeom prst="roundRect">
            <a:avLst>
              <a:gd name="adj" fmla="val 16393"/>
            </a:avLst>
          </a:prstGeom>
          <a:solidFill>
            <a:srgbClr val="F3F8F9"/>
          </a:solidFill>
          <a:ln w="4445">
            <a:solidFill>
              <a:srgbClr val="CEDDDF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9" name="Shape 36"/>
          <p:cNvSpPr/>
          <p:nvPr/>
        </p:nvSpPr>
        <p:spPr>
          <a:xfrm>
            <a:off x="4846320" y="4014216"/>
            <a:ext cx="64008" cy="557784"/>
          </a:xfrm>
          <a:prstGeom prst="rect">
            <a:avLst/>
          </a:prstGeom>
          <a:solidFill>
            <a:srgbClr val="006B7B"/>
          </a:solidFill>
          <a:ln w="12700">
            <a:solidFill>
              <a:srgbClr val="006B7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0" name="Text 37"/>
          <p:cNvSpPr/>
          <p:nvPr/>
        </p:nvSpPr>
        <p:spPr>
          <a:xfrm>
            <a:off x="5020056" y="4096512"/>
            <a:ext cx="283464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1370" b="1" dirty="0">
                <a:solidFill>
                  <a:srgbClr val="006B7B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BORIS ZNEBEL</a:t>
            </a:r>
            <a:endParaRPr lang="en-US" sz="1370" dirty="0"/>
          </a:p>
        </p:txBody>
      </p:sp>
      <p:sp>
        <p:nvSpPr>
          <p:cNvPr id="41" name="Text 38"/>
          <p:cNvSpPr/>
          <p:nvPr/>
        </p:nvSpPr>
        <p:spPr>
          <a:xfrm>
            <a:off x="5020056" y="4315968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970" dirty="0">
                <a:solidFill>
                  <a:srgbClr val="6173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Director of Sales</a:t>
            </a:r>
            <a:endParaRPr lang="en-US" sz="970" dirty="0"/>
          </a:p>
        </p:txBody>
      </p:sp>
      <p:sp>
        <p:nvSpPr>
          <p:cNvPr id="42" name="Shape 39"/>
          <p:cNvSpPr/>
          <p:nvPr/>
        </p:nvSpPr>
        <p:spPr>
          <a:xfrm>
            <a:off x="8119872" y="4014216"/>
            <a:ext cx="3172968" cy="557784"/>
          </a:xfrm>
          <a:prstGeom prst="roundRect">
            <a:avLst>
              <a:gd name="adj" fmla="val 16393"/>
            </a:avLst>
          </a:prstGeom>
          <a:solidFill>
            <a:srgbClr val="F3F8F9"/>
          </a:solidFill>
          <a:ln w="4445">
            <a:solidFill>
              <a:srgbClr val="CEDDDF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3" name="Shape 40"/>
          <p:cNvSpPr/>
          <p:nvPr/>
        </p:nvSpPr>
        <p:spPr>
          <a:xfrm>
            <a:off x="8119872" y="4014216"/>
            <a:ext cx="64008" cy="557784"/>
          </a:xfrm>
          <a:prstGeom prst="rect">
            <a:avLst/>
          </a:prstGeom>
          <a:solidFill>
            <a:srgbClr val="006B7B"/>
          </a:solidFill>
          <a:ln w="12700">
            <a:solidFill>
              <a:srgbClr val="006B7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4" name="Text 41"/>
          <p:cNvSpPr/>
          <p:nvPr/>
        </p:nvSpPr>
        <p:spPr>
          <a:xfrm>
            <a:off x="8293608" y="4096512"/>
            <a:ext cx="283464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1370" b="1" dirty="0">
                <a:solidFill>
                  <a:srgbClr val="006B7B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AANA KHAN</a:t>
            </a:r>
            <a:endParaRPr lang="en-US" sz="1370" dirty="0"/>
          </a:p>
        </p:txBody>
      </p:sp>
      <p:sp>
        <p:nvSpPr>
          <p:cNvPr id="45" name="Text 42"/>
          <p:cNvSpPr/>
          <p:nvPr/>
        </p:nvSpPr>
        <p:spPr>
          <a:xfrm>
            <a:off x="8293608" y="4315968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970" dirty="0">
                <a:solidFill>
                  <a:srgbClr val="6173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Marketing Manager</a:t>
            </a:r>
            <a:endParaRPr lang="en-US" sz="970" dirty="0"/>
          </a:p>
        </p:txBody>
      </p:sp>
      <p:sp>
        <p:nvSpPr>
          <p:cNvPr id="46" name="Shape 43"/>
          <p:cNvSpPr/>
          <p:nvPr/>
        </p:nvSpPr>
        <p:spPr>
          <a:xfrm>
            <a:off x="4846320" y="4773168"/>
            <a:ext cx="6446520" cy="292608"/>
          </a:xfrm>
          <a:prstGeom prst="rect">
            <a:avLst/>
          </a:prstGeom>
          <a:solidFill>
            <a:srgbClr val="EDB037"/>
          </a:solidFill>
          <a:ln w="12700">
            <a:solidFill>
              <a:srgbClr val="EDB03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7" name="Text 44"/>
          <p:cNvSpPr/>
          <p:nvPr/>
        </p:nvSpPr>
        <p:spPr>
          <a:xfrm>
            <a:off x="5038344" y="4818888"/>
            <a:ext cx="6071616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E272D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ADDITIONAL TEAM &amp; ADVISORY ROSTER  •  TITLES TO CONFIRM</a:t>
            </a:r>
            <a:endParaRPr lang="en-US" sz="1200" dirty="0"/>
          </a:p>
        </p:txBody>
      </p:sp>
      <p:sp>
        <p:nvSpPr>
          <p:cNvPr id="48" name="Shape 45"/>
          <p:cNvSpPr/>
          <p:nvPr/>
        </p:nvSpPr>
        <p:spPr>
          <a:xfrm>
            <a:off x="4846320" y="5193792"/>
            <a:ext cx="3172968" cy="448056"/>
          </a:xfrm>
          <a:prstGeom prst="roundRect">
            <a:avLst>
              <a:gd name="adj" fmla="val 16327"/>
            </a:avLst>
          </a:prstGeom>
          <a:solidFill>
            <a:srgbClr val="F3F8F9"/>
          </a:solidFill>
          <a:ln w="7620">
            <a:solidFill>
              <a:srgbClr val="CEDDDF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9" name="Text 46"/>
          <p:cNvSpPr/>
          <p:nvPr/>
        </p:nvSpPr>
        <p:spPr>
          <a:xfrm>
            <a:off x="4965192" y="5266944"/>
            <a:ext cx="10058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1240" b="1" dirty="0">
                <a:solidFill>
                  <a:srgbClr val="006B7B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SATWIK</a:t>
            </a:r>
            <a:endParaRPr lang="en-US" sz="1240" dirty="0"/>
          </a:p>
        </p:txBody>
      </p:sp>
      <p:sp>
        <p:nvSpPr>
          <p:cNvPr id="50" name="Text 47"/>
          <p:cNvSpPr/>
          <p:nvPr/>
        </p:nvSpPr>
        <p:spPr>
          <a:xfrm>
            <a:off x="5934456" y="5276088"/>
            <a:ext cx="19751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60" dirty="0">
                <a:solidFill>
                  <a:srgbClr val="61737C"/>
                </a:solidFill>
                <a:latin typeface="Arial" pitchFamily="34" charset="0"/>
                <a:cs typeface="Arial" pitchFamily="34" charset="-120"/>
              </a:rPr>
              <a:t>Consultant</a:t>
            </a:r>
            <a:endParaRPr lang="en-US" sz="960" dirty="0"/>
          </a:p>
        </p:txBody>
      </p:sp>
      <p:sp>
        <p:nvSpPr>
          <p:cNvPr id="51" name="Shape 48"/>
          <p:cNvSpPr/>
          <p:nvPr/>
        </p:nvSpPr>
        <p:spPr>
          <a:xfrm>
            <a:off x="8119872" y="5193792"/>
            <a:ext cx="3172968" cy="448056"/>
          </a:xfrm>
          <a:prstGeom prst="roundRect">
            <a:avLst>
              <a:gd name="adj" fmla="val 16327"/>
            </a:avLst>
          </a:prstGeom>
          <a:solidFill>
            <a:srgbClr val="F3F8F9"/>
          </a:solidFill>
          <a:ln w="7620">
            <a:solidFill>
              <a:srgbClr val="CEDDDF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52" name="Text 49"/>
          <p:cNvSpPr/>
          <p:nvPr/>
        </p:nvSpPr>
        <p:spPr>
          <a:xfrm>
            <a:off x="8238744" y="5266944"/>
            <a:ext cx="10058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1240" b="1" dirty="0">
                <a:solidFill>
                  <a:srgbClr val="006B7B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SHIKHA</a:t>
            </a:r>
            <a:endParaRPr lang="en-US" sz="1240" dirty="0"/>
          </a:p>
        </p:txBody>
      </p:sp>
      <p:sp>
        <p:nvSpPr>
          <p:cNvPr id="53" name="Text 50"/>
          <p:cNvSpPr/>
          <p:nvPr/>
        </p:nvSpPr>
        <p:spPr>
          <a:xfrm>
            <a:off x="9208008" y="5276088"/>
            <a:ext cx="19751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60" dirty="0">
                <a:solidFill>
                  <a:srgbClr val="6173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Consultant</a:t>
            </a:r>
            <a:endParaRPr lang="en-US" sz="960" dirty="0"/>
          </a:p>
        </p:txBody>
      </p:sp>
      <p:sp>
        <p:nvSpPr>
          <p:cNvPr id="54" name="Shape 51"/>
          <p:cNvSpPr/>
          <p:nvPr/>
        </p:nvSpPr>
        <p:spPr>
          <a:xfrm>
            <a:off x="4846320" y="5715000"/>
            <a:ext cx="3172968" cy="448056"/>
          </a:xfrm>
          <a:prstGeom prst="roundRect">
            <a:avLst>
              <a:gd name="adj" fmla="val 16327"/>
            </a:avLst>
          </a:prstGeom>
          <a:solidFill>
            <a:srgbClr val="F3F8F9"/>
          </a:solidFill>
          <a:ln w="7620">
            <a:solidFill>
              <a:srgbClr val="CEDDDF"/>
            </a:solidFill>
            <a:prstDash val="solid"/>
          </a:ln>
        </p:spPr>
        <p:txBody>
          <a:bodyPr/>
          <a:lstStyle/>
          <a:p>
            <a:endParaRPr lang="en-CA" dirty="0"/>
          </a:p>
        </p:txBody>
      </p:sp>
      <p:sp>
        <p:nvSpPr>
          <p:cNvPr id="55" name="Text 52"/>
          <p:cNvSpPr/>
          <p:nvPr/>
        </p:nvSpPr>
        <p:spPr>
          <a:xfrm>
            <a:off x="4965192" y="5788152"/>
            <a:ext cx="10058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1240" b="1" dirty="0">
                <a:solidFill>
                  <a:srgbClr val="006B7B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OLEKSIY</a:t>
            </a:r>
            <a:endParaRPr lang="en-US" sz="1240" dirty="0"/>
          </a:p>
        </p:txBody>
      </p:sp>
      <p:sp>
        <p:nvSpPr>
          <p:cNvPr id="56" name="Text 53"/>
          <p:cNvSpPr/>
          <p:nvPr/>
        </p:nvSpPr>
        <p:spPr>
          <a:xfrm>
            <a:off x="5934456" y="5797296"/>
            <a:ext cx="19751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60" dirty="0">
                <a:solidFill>
                  <a:srgbClr val="6173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Supply chain advisor</a:t>
            </a:r>
            <a:endParaRPr lang="en-US" sz="960" dirty="0"/>
          </a:p>
        </p:txBody>
      </p:sp>
      <p:sp>
        <p:nvSpPr>
          <p:cNvPr id="57" name="Shape 54"/>
          <p:cNvSpPr/>
          <p:nvPr/>
        </p:nvSpPr>
        <p:spPr>
          <a:xfrm>
            <a:off x="8137124" y="5715000"/>
            <a:ext cx="3172968" cy="448056"/>
          </a:xfrm>
          <a:prstGeom prst="roundRect">
            <a:avLst>
              <a:gd name="adj" fmla="val 16327"/>
            </a:avLst>
          </a:prstGeom>
          <a:solidFill>
            <a:srgbClr val="F3F8F9"/>
          </a:solidFill>
          <a:ln w="7620">
            <a:solidFill>
              <a:srgbClr val="CEDDDF"/>
            </a:solidFill>
            <a:prstDash val="solid"/>
          </a:ln>
        </p:spPr>
        <p:txBody>
          <a:bodyPr/>
          <a:lstStyle/>
          <a:p>
            <a:endParaRPr lang="en-CA" dirty="0"/>
          </a:p>
        </p:txBody>
      </p:sp>
      <p:sp>
        <p:nvSpPr>
          <p:cNvPr id="58" name="Text 55"/>
          <p:cNvSpPr/>
          <p:nvPr/>
        </p:nvSpPr>
        <p:spPr>
          <a:xfrm>
            <a:off x="8238744" y="5788152"/>
            <a:ext cx="10058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1240" b="1" dirty="0">
                <a:solidFill>
                  <a:srgbClr val="006B7B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LOUIS</a:t>
            </a:r>
            <a:endParaRPr lang="en-US" sz="1240" dirty="0"/>
          </a:p>
        </p:txBody>
      </p:sp>
      <p:sp>
        <p:nvSpPr>
          <p:cNvPr id="59" name="Text 56"/>
          <p:cNvSpPr/>
          <p:nvPr/>
        </p:nvSpPr>
        <p:spPr>
          <a:xfrm>
            <a:off x="9208008" y="5797296"/>
            <a:ext cx="19751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60" dirty="0">
                <a:solidFill>
                  <a:srgbClr val="6173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Supply chain advisor</a:t>
            </a:r>
            <a:endParaRPr lang="en-US" sz="960" dirty="0"/>
          </a:p>
        </p:txBody>
      </p:sp>
      <p:sp>
        <p:nvSpPr>
          <p:cNvPr id="60" name="Text 57"/>
          <p:cNvSpPr/>
          <p:nvPr/>
        </p:nvSpPr>
        <p:spPr>
          <a:xfrm>
            <a:off x="4864608" y="6281928"/>
            <a:ext cx="65928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endParaRPr lang="en-US" sz="930" dirty="0"/>
          </a:p>
        </p:txBody>
      </p:sp>
      <p:pic>
        <p:nvPicPr>
          <p:cNvPr id="61" name="Picture 60" descr="aetheric_logo_correct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9880" y="112288"/>
            <a:ext cx="1299728" cy="8099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6B7B"/>
          </a:solidFill>
          <a:ln w="12700">
            <a:solidFill>
              <a:srgbClr val="006B7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" name="Text 1"/>
          <p:cNvSpPr/>
          <p:nvPr/>
        </p:nvSpPr>
        <p:spPr>
          <a:xfrm>
            <a:off x="530352" y="356616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06B7B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03  /  AI-POWERED SUPPLY CHAIN ORCHESTRATION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530352" y="777240"/>
            <a:ext cx="10789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50" b="1" dirty="0">
                <a:solidFill>
                  <a:srgbClr val="1E272D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ERP plans. AethericAI orchestrates.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557784" y="1353312"/>
            <a:ext cx="1092708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20" dirty="0">
                <a:solidFill>
                  <a:srgbClr val="6173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disconnected reports to coordinated, explainable action across finance and operations.</a:t>
            </a:r>
            <a:endParaRPr lang="en-US" sz="1320" dirty="0"/>
          </a:p>
        </p:txBody>
      </p:sp>
      <p:sp>
        <p:nvSpPr>
          <p:cNvPr id="7" name="Shape 4"/>
          <p:cNvSpPr/>
          <p:nvPr/>
        </p:nvSpPr>
        <p:spPr>
          <a:xfrm>
            <a:off x="512064" y="6565392"/>
            <a:ext cx="11183112" cy="0"/>
          </a:xfrm>
          <a:prstGeom prst="line">
            <a:avLst/>
          </a:prstGeom>
          <a:noFill/>
          <a:ln w="10160">
            <a:solidFill>
              <a:srgbClr val="CEDDDF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8" name="Text 5"/>
          <p:cNvSpPr/>
          <p:nvPr/>
        </p:nvSpPr>
        <p:spPr>
          <a:xfrm>
            <a:off x="530352" y="6601968"/>
            <a:ext cx="914400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810" dirty="0">
                <a:solidFill>
                  <a:srgbClr val="61737C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AETHERICAI  •  DECISION INTELLIGENCE FOR SUPPLY CHAIN OPERATIONS</a:t>
            </a:r>
            <a:endParaRPr lang="en-US" sz="810" dirty="0"/>
          </a:p>
        </p:txBody>
      </p:sp>
      <p:sp>
        <p:nvSpPr>
          <p:cNvPr id="9" name="Text 6"/>
          <p:cNvSpPr/>
          <p:nvPr/>
        </p:nvSpPr>
        <p:spPr>
          <a:xfrm>
            <a:off x="11292840" y="6601968"/>
            <a:ext cx="3657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r">
              <a:buNone/>
            </a:pPr>
            <a:r>
              <a:rPr lang="en-US" sz="840" b="1" dirty="0">
                <a:solidFill>
                  <a:srgbClr val="006B7B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03</a:t>
            </a:r>
            <a:endParaRPr lang="en-US" sz="840" dirty="0"/>
          </a:p>
        </p:txBody>
      </p:sp>
      <p:sp>
        <p:nvSpPr>
          <p:cNvPr id="10" name="Shape 7"/>
          <p:cNvSpPr/>
          <p:nvPr/>
        </p:nvSpPr>
        <p:spPr>
          <a:xfrm>
            <a:off x="585216" y="1965960"/>
            <a:ext cx="2331720" cy="2103120"/>
          </a:xfrm>
          <a:prstGeom prst="roundRect">
            <a:avLst>
              <a:gd name="adj" fmla="val 4348"/>
            </a:avLst>
          </a:prstGeom>
          <a:solidFill>
            <a:srgbClr val="E7F2F4"/>
          </a:solidFill>
          <a:ln w="4445">
            <a:solidFill>
              <a:srgbClr val="CEDDDF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1" name="Shape 8"/>
          <p:cNvSpPr/>
          <p:nvPr/>
        </p:nvSpPr>
        <p:spPr>
          <a:xfrm>
            <a:off x="585216" y="1965960"/>
            <a:ext cx="64008" cy="2103120"/>
          </a:xfrm>
          <a:prstGeom prst="rect">
            <a:avLst/>
          </a:prstGeom>
          <a:solidFill>
            <a:srgbClr val="006B7B"/>
          </a:solidFill>
          <a:ln w="12700">
            <a:solidFill>
              <a:srgbClr val="006B7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2" name="Text 9"/>
          <p:cNvSpPr/>
          <p:nvPr/>
        </p:nvSpPr>
        <p:spPr>
          <a:xfrm>
            <a:off x="786384" y="2157984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6B7B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01</a:t>
            </a:r>
            <a:endParaRPr lang="en-US" sz="2600" dirty="0"/>
          </a:p>
        </p:txBody>
      </p:sp>
      <p:sp>
        <p:nvSpPr>
          <p:cNvPr id="13" name="Text 10"/>
          <p:cNvSpPr/>
          <p:nvPr/>
        </p:nvSpPr>
        <p:spPr>
          <a:xfrm>
            <a:off x="786384" y="2743200"/>
            <a:ext cx="194767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006B7B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ERP SYSTEM OF RECORD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786384" y="3282696"/>
            <a:ext cx="19385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1E27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Orders · inventory · financials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786384" y="3730752"/>
            <a:ext cx="1920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10" dirty="0">
                <a:solidFill>
                  <a:srgbClr val="6173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D365 · SAP · Sage · Odoo</a:t>
            </a:r>
            <a:endParaRPr lang="en-US" sz="1010" dirty="0"/>
          </a:p>
        </p:txBody>
      </p:sp>
      <p:sp>
        <p:nvSpPr>
          <p:cNvPr id="16" name="Text 13"/>
          <p:cNvSpPr/>
          <p:nvPr/>
        </p:nvSpPr>
        <p:spPr>
          <a:xfrm>
            <a:off x="3035808" y="2834640"/>
            <a:ext cx="402336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06B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200" dirty="0"/>
          </a:p>
        </p:txBody>
      </p:sp>
      <p:sp>
        <p:nvSpPr>
          <p:cNvPr id="17" name="Shape 14"/>
          <p:cNvSpPr/>
          <p:nvPr/>
        </p:nvSpPr>
        <p:spPr>
          <a:xfrm>
            <a:off x="3502152" y="1965960"/>
            <a:ext cx="2331720" cy="2103120"/>
          </a:xfrm>
          <a:prstGeom prst="roundRect">
            <a:avLst>
              <a:gd name="adj" fmla="val 4348"/>
            </a:avLst>
          </a:prstGeom>
          <a:solidFill>
            <a:srgbClr val="006B7B"/>
          </a:solidFill>
          <a:ln w="4445">
            <a:solidFill>
              <a:srgbClr val="CEDDDF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8" name="Shape 15"/>
          <p:cNvSpPr/>
          <p:nvPr/>
        </p:nvSpPr>
        <p:spPr>
          <a:xfrm>
            <a:off x="3502152" y="1965960"/>
            <a:ext cx="64008" cy="2103120"/>
          </a:xfrm>
          <a:prstGeom prst="rect">
            <a:avLst/>
          </a:prstGeom>
          <a:solidFill>
            <a:srgbClr val="EDB037"/>
          </a:solidFill>
          <a:ln w="12700">
            <a:solidFill>
              <a:srgbClr val="EDB03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9" name="Text 16"/>
          <p:cNvSpPr/>
          <p:nvPr/>
        </p:nvSpPr>
        <p:spPr>
          <a:xfrm>
            <a:off x="3703320" y="2157984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EDB037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02</a:t>
            </a:r>
            <a:endParaRPr lang="en-US" sz="2600" dirty="0"/>
          </a:p>
        </p:txBody>
      </p:sp>
      <p:sp>
        <p:nvSpPr>
          <p:cNvPr id="20" name="Text 17"/>
          <p:cNvSpPr/>
          <p:nvPr/>
        </p:nvSpPr>
        <p:spPr>
          <a:xfrm>
            <a:off x="3703320" y="2743200"/>
            <a:ext cx="194767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FFFFFF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AETHERICAI PREDICT</a:t>
            </a:r>
            <a:endParaRPr lang="en-US" sz="1700" dirty="0"/>
          </a:p>
        </p:txBody>
      </p:sp>
      <p:sp>
        <p:nvSpPr>
          <p:cNvPr id="21" name="Text 18"/>
          <p:cNvSpPr/>
          <p:nvPr/>
        </p:nvSpPr>
        <p:spPr>
          <a:xfrm>
            <a:off x="3703320" y="3282696"/>
            <a:ext cx="19385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Sense change · forecast risk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3703320" y="3730752"/>
            <a:ext cx="1920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10" dirty="0">
                <a:solidFill>
                  <a:srgbClr val="CDE9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happens next?</a:t>
            </a:r>
            <a:endParaRPr lang="en-US" sz="1010" dirty="0"/>
          </a:p>
        </p:txBody>
      </p:sp>
      <p:sp>
        <p:nvSpPr>
          <p:cNvPr id="23" name="Text 20"/>
          <p:cNvSpPr/>
          <p:nvPr/>
        </p:nvSpPr>
        <p:spPr>
          <a:xfrm>
            <a:off x="5952744" y="2834640"/>
            <a:ext cx="402336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06B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200" dirty="0"/>
          </a:p>
        </p:txBody>
      </p:sp>
      <p:sp>
        <p:nvSpPr>
          <p:cNvPr id="24" name="Shape 21"/>
          <p:cNvSpPr/>
          <p:nvPr/>
        </p:nvSpPr>
        <p:spPr>
          <a:xfrm>
            <a:off x="6419088" y="1965960"/>
            <a:ext cx="2331720" cy="2103120"/>
          </a:xfrm>
          <a:prstGeom prst="roundRect">
            <a:avLst>
              <a:gd name="adj" fmla="val 4348"/>
            </a:avLst>
          </a:prstGeom>
          <a:solidFill>
            <a:srgbClr val="E7F2F4"/>
          </a:solidFill>
          <a:ln w="4445">
            <a:solidFill>
              <a:srgbClr val="CEDDDF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5" name="Shape 22"/>
          <p:cNvSpPr/>
          <p:nvPr/>
        </p:nvSpPr>
        <p:spPr>
          <a:xfrm>
            <a:off x="6419088" y="1965960"/>
            <a:ext cx="64008" cy="2103120"/>
          </a:xfrm>
          <a:prstGeom prst="rect">
            <a:avLst/>
          </a:prstGeom>
          <a:solidFill>
            <a:srgbClr val="006B7B"/>
          </a:solidFill>
          <a:ln w="12700">
            <a:solidFill>
              <a:srgbClr val="006B7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6" name="Text 23"/>
          <p:cNvSpPr/>
          <p:nvPr/>
        </p:nvSpPr>
        <p:spPr>
          <a:xfrm>
            <a:off x="6620256" y="2157984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6B7B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03</a:t>
            </a:r>
            <a:endParaRPr lang="en-US" sz="2600" dirty="0"/>
          </a:p>
        </p:txBody>
      </p:sp>
      <p:sp>
        <p:nvSpPr>
          <p:cNvPr id="27" name="Text 24"/>
          <p:cNvSpPr/>
          <p:nvPr/>
        </p:nvSpPr>
        <p:spPr>
          <a:xfrm>
            <a:off x="6620256" y="2743200"/>
            <a:ext cx="194767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006B7B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SCENARIO &amp; DECISION</a:t>
            </a:r>
            <a:endParaRPr lang="en-US" sz="1700" dirty="0"/>
          </a:p>
        </p:txBody>
      </p:sp>
      <p:sp>
        <p:nvSpPr>
          <p:cNvPr id="28" name="Text 25"/>
          <p:cNvSpPr/>
          <p:nvPr/>
        </p:nvSpPr>
        <p:spPr>
          <a:xfrm>
            <a:off x="6620256" y="3282696"/>
            <a:ext cx="19385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1E27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Evaluate trade-offs · quantify impact</a:t>
            </a:r>
            <a:endParaRPr lang="en-US" sz="1200" dirty="0"/>
          </a:p>
        </p:txBody>
      </p:sp>
      <p:sp>
        <p:nvSpPr>
          <p:cNvPr id="29" name="Text 26"/>
          <p:cNvSpPr/>
          <p:nvPr/>
        </p:nvSpPr>
        <p:spPr>
          <a:xfrm>
            <a:off x="6620256" y="3730752"/>
            <a:ext cx="1920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10" dirty="0">
                <a:solidFill>
                  <a:srgbClr val="6173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should we do?</a:t>
            </a:r>
            <a:endParaRPr lang="en-US" sz="1010" dirty="0"/>
          </a:p>
        </p:txBody>
      </p:sp>
      <p:sp>
        <p:nvSpPr>
          <p:cNvPr id="30" name="Text 27"/>
          <p:cNvSpPr/>
          <p:nvPr/>
        </p:nvSpPr>
        <p:spPr>
          <a:xfrm>
            <a:off x="8869680" y="2834640"/>
            <a:ext cx="402336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06B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200" dirty="0"/>
          </a:p>
        </p:txBody>
      </p:sp>
      <p:sp>
        <p:nvSpPr>
          <p:cNvPr id="31" name="Shape 28"/>
          <p:cNvSpPr/>
          <p:nvPr/>
        </p:nvSpPr>
        <p:spPr>
          <a:xfrm>
            <a:off x="9336024" y="1965960"/>
            <a:ext cx="2331720" cy="2103120"/>
          </a:xfrm>
          <a:prstGeom prst="roundRect">
            <a:avLst>
              <a:gd name="adj" fmla="val 4348"/>
            </a:avLst>
          </a:prstGeom>
          <a:solidFill>
            <a:srgbClr val="E7F2F4"/>
          </a:solidFill>
          <a:ln w="4445">
            <a:solidFill>
              <a:srgbClr val="CEDDDF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2" name="Shape 29"/>
          <p:cNvSpPr/>
          <p:nvPr/>
        </p:nvSpPr>
        <p:spPr>
          <a:xfrm>
            <a:off x="9336024" y="1965960"/>
            <a:ext cx="64008" cy="2103120"/>
          </a:xfrm>
          <a:prstGeom prst="rect">
            <a:avLst/>
          </a:prstGeom>
          <a:solidFill>
            <a:srgbClr val="006B7B"/>
          </a:solidFill>
          <a:ln w="12700">
            <a:solidFill>
              <a:srgbClr val="006B7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3" name="Text 30"/>
          <p:cNvSpPr/>
          <p:nvPr/>
        </p:nvSpPr>
        <p:spPr>
          <a:xfrm>
            <a:off x="9537192" y="2157984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6B7B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04</a:t>
            </a:r>
            <a:endParaRPr lang="en-US" sz="2600" dirty="0"/>
          </a:p>
        </p:txBody>
      </p:sp>
      <p:sp>
        <p:nvSpPr>
          <p:cNvPr id="34" name="Text 31"/>
          <p:cNvSpPr/>
          <p:nvPr/>
        </p:nvSpPr>
        <p:spPr>
          <a:xfrm>
            <a:off x="9537192" y="2743200"/>
            <a:ext cx="194767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006B7B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GOVERNED EXECUTION</a:t>
            </a:r>
            <a:endParaRPr lang="en-US" sz="1700" dirty="0"/>
          </a:p>
        </p:txBody>
      </p:sp>
      <p:sp>
        <p:nvSpPr>
          <p:cNvPr id="35" name="Text 32"/>
          <p:cNvSpPr/>
          <p:nvPr/>
        </p:nvSpPr>
        <p:spPr>
          <a:xfrm>
            <a:off x="9537192" y="3282696"/>
            <a:ext cx="19385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1E27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Approval gates · ERP write-back</a:t>
            </a:r>
            <a:endParaRPr lang="en-US" sz="1200" dirty="0"/>
          </a:p>
        </p:txBody>
      </p:sp>
      <p:sp>
        <p:nvSpPr>
          <p:cNvPr id="36" name="Text 33"/>
          <p:cNvSpPr/>
          <p:nvPr/>
        </p:nvSpPr>
        <p:spPr>
          <a:xfrm>
            <a:off x="9537192" y="3730752"/>
            <a:ext cx="1920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10" dirty="0">
                <a:solidFill>
                  <a:srgbClr val="6173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approves and acts?</a:t>
            </a:r>
            <a:endParaRPr lang="en-US" sz="1010" dirty="0"/>
          </a:p>
        </p:txBody>
      </p:sp>
      <p:sp>
        <p:nvSpPr>
          <p:cNvPr id="37" name="Shape 34"/>
          <p:cNvSpPr/>
          <p:nvPr/>
        </p:nvSpPr>
        <p:spPr>
          <a:xfrm>
            <a:off x="603504" y="4416552"/>
            <a:ext cx="11018520" cy="722376"/>
          </a:xfrm>
          <a:prstGeom prst="rect">
            <a:avLst/>
          </a:prstGeom>
          <a:solidFill>
            <a:srgbClr val="006B7B"/>
          </a:solidFill>
          <a:ln w="12700">
            <a:solidFill>
              <a:srgbClr val="006B7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8" name="Text 35"/>
          <p:cNvSpPr/>
          <p:nvPr/>
        </p:nvSpPr>
        <p:spPr>
          <a:xfrm>
            <a:off x="813816" y="4599432"/>
            <a:ext cx="105796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90" b="1" dirty="0">
                <a:solidFill>
                  <a:srgbClr val="FFFFFF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REAL-TIME SIGNALS    •    CONNECTED PLANNING    •    NEXT-BEST ACTION    •    HUMAN OVERSIGHT</a:t>
            </a:r>
            <a:endParaRPr lang="en-US" sz="1790" dirty="0"/>
          </a:p>
        </p:txBody>
      </p:sp>
      <p:sp>
        <p:nvSpPr>
          <p:cNvPr id="39" name="Shape 36"/>
          <p:cNvSpPr/>
          <p:nvPr/>
        </p:nvSpPr>
        <p:spPr>
          <a:xfrm>
            <a:off x="594360" y="5413248"/>
            <a:ext cx="11009376" cy="758952"/>
          </a:xfrm>
          <a:prstGeom prst="roundRect">
            <a:avLst>
              <a:gd name="adj" fmla="val 12048"/>
            </a:avLst>
          </a:prstGeom>
          <a:solidFill>
            <a:srgbClr val="F8E9C4"/>
          </a:solidFill>
          <a:ln w="4445">
            <a:solidFill>
              <a:srgbClr val="CEDDDF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0" name="Shape 37"/>
          <p:cNvSpPr/>
          <p:nvPr/>
        </p:nvSpPr>
        <p:spPr>
          <a:xfrm>
            <a:off x="594360" y="5413248"/>
            <a:ext cx="64008" cy="758952"/>
          </a:xfrm>
          <a:prstGeom prst="rect">
            <a:avLst/>
          </a:prstGeom>
          <a:solidFill>
            <a:srgbClr val="EDB037"/>
          </a:solidFill>
          <a:ln w="12700">
            <a:solidFill>
              <a:srgbClr val="EDB03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1" name="Text 38"/>
          <p:cNvSpPr/>
          <p:nvPr/>
        </p:nvSpPr>
        <p:spPr>
          <a:xfrm>
            <a:off x="822960" y="5532120"/>
            <a:ext cx="1408176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E272D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Industry context</a:t>
            </a:r>
            <a:endParaRPr lang="en-US" sz="1400" dirty="0"/>
          </a:p>
        </p:txBody>
      </p:sp>
      <p:sp>
        <p:nvSpPr>
          <p:cNvPr id="42" name="Text 39"/>
          <p:cNvSpPr/>
          <p:nvPr/>
        </p:nvSpPr>
        <p:spPr>
          <a:xfrm>
            <a:off x="2286000" y="5522976"/>
            <a:ext cx="9079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50" dirty="0">
                <a:solidFill>
                  <a:srgbClr val="1E27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Supply chain orchestration synchronizes planning, response and execution across functions.</a:t>
            </a:r>
            <a:endParaRPr lang="en-US" sz="1250" dirty="0"/>
          </a:p>
        </p:txBody>
      </p:sp>
      <p:pic>
        <p:nvPicPr>
          <p:cNvPr id="43" name="Picture 42" descr="aetheric_logo_correct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9880" y="112288"/>
            <a:ext cx="1299728" cy="8099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6B7B"/>
          </a:solidFill>
          <a:ln w="12700">
            <a:solidFill>
              <a:srgbClr val="006B7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39496" y="173736"/>
            <a:ext cx="8503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1200">
                <a:solidFill>
                  <a:srgbClr val="006A79"/>
                </a:solidFill>
              </a:rPr>
              <a:t>04  /  PROPRIETARY ARCHITECTURE  /  1 OF 2</a:t>
            </a:r>
          </a:p>
        </p:txBody>
      </p:sp>
      <p:sp>
        <p:nvSpPr>
          <p:cNvPr id="4" name="Text 2"/>
          <p:cNvSpPr/>
          <p:nvPr/>
        </p:nvSpPr>
        <p:spPr>
          <a:xfrm>
            <a:off x="539496" y="402336"/>
            <a:ext cx="9646920" cy="43891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r>
              <a:rPr sz="2600" b="1">
                <a:solidFill>
                  <a:srgbClr val="21292F"/>
                </a:solidFill>
                <a:latin typeface="Aptos Display"/>
              </a:rPr>
              <a:t>Aether EPM enterprise architecture</a:t>
            </a:r>
          </a:p>
        </p:txBody>
      </p:sp>
      <p:pic>
        <p:nvPicPr>
          <p:cNvPr id="8" name="Picture 7" descr="aetheric_logo_correct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9880" y="112288"/>
            <a:ext cx="1299728" cy="80997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592" y="932688"/>
            <a:ext cx="11859768" cy="58978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etheric_logo_correct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9880" y="112288"/>
            <a:ext cx="1299728" cy="80997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0"/>
            <a:ext cx="86868" cy="6858000"/>
          </a:xfrm>
          <a:prstGeom prst="rect">
            <a:avLst/>
          </a:prstGeom>
          <a:solidFill>
            <a:srgbClr val="0268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21207" y="164592"/>
            <a:ext cx="9144000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80" b="0">
                <a:solidFill>
                  <a:srgbClr val="026878"/>
                </a:solidFill>
                <a:latin typeface="Aptos"/>
              </a:rPr>
              <a:t>05  /  PROPRIETARY ARCHITECTURE  /  2 OF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7" y="429768"/>
            <a:ext cx="10698480" cy="4754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20" b="1">
                <a:solidFill>
                  <a:srgbClr val="18232D"/>
                </a:solidFill>
                <a:latin typeface="Aptos"/>
              </a:rPr>
              <a:t>Aether EPM intelligence &amp; orchestration model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9496" y="950976"/>
            <a:ext cx="1088136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00">
                <a:solidFill>
                  <a:srgbClr val="586F81"/>
                </a:solidFill>
                <a:latin typeface="Aptos"/>
              </a:rPr>
              <a:t>Original platform flow, with Standard Posting Structure integrated into the main architecture.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109960" y="6528816"/>
            <a:ext cx="475488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26878"/>
                </a:solidFill>
                <a:latin typeface="Aptos"/>
              </a:rPr>
              <a:t>05</a:t>
            </a:r>
          </a:p>
        </p:txBody>
      </p:sp>
      <p:pic>
        <p:nvPicPr>
          <p:cNvPr id="36" name="Picture 35" descr="slide5_integrated_architecture_v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1261872"/>
            <a:ext cx="11686032" cy="389534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82296" cy="6858000"/>
          </a:xfrm>
          <a:prstGeom prst="rect">
            <a:avLst/>
          </a:prstGeom>
          <a:solidFill>
            <a:srgbClr val="006B86"/>
          </a:solidFill>
          <a:ln>
            <a:solidFill>
              <a:srgbClr val="006B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73736"/>
            <a:ext cx="9144000" cy="25603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120" b="1" i="0">
                <a:solidFill>
                  <a:srgbClr val="006B86"/>
                </a:solidFill>
                <a:latin typeface="Aptos"/>
              </a:rPr>
              <a:t>06  /  AGENT EXPERIENCE &amp; ORCHESTRATION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429768"/>
            <a:ext cx="10588752" cy="521207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2400" b="1" i="0">
                <a:solidFill>
                  <a:srgbClr val="212A32"/>
                </a:solidFill>
                <a:latin typeface="Aptos"/>
              </a:rPr>
              <a:t>One orchestrator. Two agent families. Every channel.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84048" y="1527048"/>
            <a:ext cx="2304288" cy="2980944"/>
          </a:xfrm>
          <a:prstGeom prst="roundRect">
            <a:avLst>
              <a:gd name="adj" fmla="val 10000"/>
            </a:avLst>
          </a:prstGeom>
          <a:solidFill>
            <a:srgbClr val="F6FAFC"/>
          </a:solidFill>
          <a:ln w="9525">
            <a:solidFill>
              <a:srgbClr val="C5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48640" y="1700784"/>
            <a:ext cx="1947672" cy="265176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180" b="1" i="0">
                <a:solidFill>
                  <a:srgbClr val="006B86"/>
                </a:solidFill>
                <a:latin typeface="Aptos"/>
              </a:rPr>
              <a:t>USER EXPERIENCE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57784" y="2194560"/>
            <a:ext cx="1956816" cy="612648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7620">
            <a:solidFill>
              <a:srgbClr val="C5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85800" y="2258568"/>
            <a:ext cx="1700784" cy="24688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180" b="1" i="0">
                <a:solidFill>
                  <a:srgbClr val="112B47"/>
                </a:solidFill>
                <a:latin typeface="Aptos"/>
              </a:rPr>
              <a:t>Web portal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2514600"/>
            <a:ext cx="1700784" cy="20116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930" b="0" i="0">
                <a:solidFill>
                  <a:srgbClr val="586F7E"/>
                </a:solidFill>
                <a:latin typeface="Aptos"/>
              </a:rPr>
              <a:t>Browser / online users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7784" y="2935224"/>
            <a:ext cx="1956816" cy="612648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7620">
            <a:solidFill>
              <a:srgbClr val="C5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85800" y="2999232"/>
            <a:ext cx="1700784" cy="24688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180" b="1" i="0">
                <a:solidFill>
                  <a:srgbClr val="112B47"/>
                </a:solidFill>
                <a:latin typeface="Aptos"/>
              </a:rPr>
              <a:t>Mobile app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3255264"/>
            <a:ext cx="1700784" cy="20116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930" b="0" i="0">
                <a:solidFill>
                  <a:srgbClr val="586F7E"/>
                </a:solidFill>
                <a:latin typeface="Aptos"/>
              </a:rPr>
              <a:t>iOS / Android teams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7784" y="3675887"/>
            <a:ext cx="1956816" cy="612648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7620">
            <a:solidFill>
              <a:srgbClr val="C5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85800" y="3739896"/>
            <a:ext cx="1700784" cy="24688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180" b="1" i="0">
                <a:solidFill>
                  <a:srgbClr val="112B47"/>
                </a:solidFill>
                <a:latin typeface="Aptos"/>
              </a:rPr>
              <a:t>Internal tools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3995927"/>
            <a:ext cx="1700784" cy="20116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930" b="0" i="0">
                <a:solidFill>
                  <a:srgbClr val="586F7E"/>
                </a:solidFill>
                <a:latin typeface="Aptos"/>
              </a:rPr>
              <a:t>Enterprise applications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953512" y="1527048"/>
            <a:ext cx="5998464" cy="1014984"/>
          </a:xfrm>
          <a:prstGeom prst="roundRect">
            <a:avLst>
              <a:gd name="adj" fmla="val 10000"/>
            </a:avLst>
          </a:prstGeom>
          <a:solidFill>
            <a:srgbClr val="E3F5F7"/>
          </a:solidFill>
          <a:ln w="11430">
            <a:solidFill>
              <a:srgbClr val="C5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3127248" y="1645920"/>
            <a:ext cx="5632704" cy="310896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600" b="1" i="0">
                <a:solidFill>
                  <a:srgbClr val="006B86"/>
                </a:solidFill>
                <a:latin typeface="Aptos"/>
              </a:rPr>
              <a:t>AETHER AGENT ORCHESTRATOR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154680" y="2048256"/>
            <a:ext cx="5596128" cy="27432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060" b="0" i="0">
                <a:solidFill>
                  <a:srgbClr val="112B47"/>
                </a:solidFill>
                <a:latin typeface="Aptos"/>
              </a:rPr>
              <a:t>Identity • RBAC • Intent routing • Task planning • Scheduler • MCP / API tools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2697480" y="2130552"/>
            <a:ext cx="228600" cy="0"/>
          </a:xfrm>
          <a:prstGeom prst="line">
            <a:avLst/>
          </a:prstGeom>
          <a:ln w="16510">
            <a:solidFill>
              <a:srgbClr val="0FA1C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2944368" y="2788920"/>
            <a:ext cx="2907792" cy="2185416"/>
          </a:xfrm>
          <a:prstGeom prst="roundRect">
            <a:avLst>
              <a:gd name="adj" fmla="val 10000"/>
            </a:avLst>
          </a:prstGeom>
          <a:solidFill>
            <a:srgbClr val="F6FAFC"/>
          </a:solidFill>
          <a:ln w="8255">
            <a:solidFill>
              <a:srgbClr val="C5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2976372" y="2816352"/>
            <a:ext cx="2843784" cy="109728"/>
          </a:xfrm>
          <a:prstGeom prst="rect">
            <a:avLst/>
          </a:prstGeom>
          <a:solidFill>
            <a:srgbClr val="0FA1C0"/>
          </a:solidFill>
          <a:ln>
            <a:solidFill>
              <a:srgbClr val="0FA1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3063240" y="2999232"/>
            <a:ext cx="2670048" cy="25603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240" b="1" i="0">
                <a:solidFill>
                  <a:srgbClr val="006B86"/>
                </a:solidFill>
                <a:latin typeface="Aptos"/>
              </a:rPr>
              <a:t>AETHERIC AGENTS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081528" y="3401568"/>
            <a:ext cx="2642616" cy="393192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6985">
            <a:solidFill>
              <a:srgbClr val="C5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3154680" y="3488436"/>
            <a:ext cx="41148" cy="219456"/>
          </a:xfrm>
          <a:prstGeom prst="rect">
            <a:avLst/>
          </a:prstGeom>
          <a:solidFill>
            <a:srgbClr val="0FA1C0"/>
          </a:solidFill>
          <a:ln>
            <a:solidFill>
              <a:srgbClr val="0FA1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3273552" y="3424428"/>
            <a:ext cx="2395728" cy="34747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030" b="1" i="0">
                <a:solidFill>
                  <a:srgbClr val="112B47"/>
                </a:solidFill>
                <a:latin typeface="Aptos"/>
              </a:rPr>
              <a:t>Data understanding &amp; profiling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081528" y="3877056"/>
            <a:ext cx="2642616" cy="393192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6985">
            <a:solidFill>
              <a:srgbClr val="C5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3154680" y="3963924"/>
            <a:ext cx="41148" cy="219456"/>
          </a:xfrm>
          <a:prstGeom prst="rect">
            <a:avLst/>
          </a:prstGeom>
          <a:solidFill>
            <a:srgbClr val="0FA1C0"/>
          </a:solidFill>
          <a:ln>
            <a:solidFill>
              <a:srgbClr val="0FA1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3273552" y="3899916"/>
            <a:ext cx="2395728" cy="34747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030" b="1" i="0">
                <a:solidFill>
                  <a:srgbClr val="112B47"/>
                </a:solidFill>
                <a:latin typeface="Aptos"/>
              </a:rPr>
              <a:t>Business rules &amp; policy checks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081528" y="4352544"/>
            <a:ext cx="2642616" cy="393192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6985">
            <a:solidFill>
              <a:srgbClr val="C5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3154680" y="4439412"/>
            <a:ext cx="41148" cy="219456"/>
          </a:xfrm>
          <a:prstGeom prst="rect">
            <a:avLst/>
          </a:prstGeom>
          <a:solidFill>
            <a:srgbClr val="0FA1C0"/>
          </a:solidFill>
          <a:ln>
            <a:solidFill>
              <a:srgbClr val="0FA1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3273552" y="4375404"/>
            <a:ext cx="2395728" cy="34747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030" b="1" i="0">
                <a:solidFill>
                  <a:srgbClr val="112B47"/>
                </a:solidFill>
                <a:latin typeface="Aptos"/>
              </a:rPr>
              <a:t>Reconciliation &amp; validation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053328" y="2788920"/>
            <a:ext cx="2907792" cy="2185416"/>
          </a:xfrm>
          <a:prstGeom prst="roundRect">
            <a:avLst>
              <a:gd name="adj" fmla="val 10000"/>
            </a:avLst>
          </a:prstGeom>
          <a:solidFill>
            <a:srgbClr val="F6FAFC"/>
          </a:solidFill>
          <a:ln w="8255">
            <a:solidFill>
              <a:srgbClr val="C5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6085332" y="2816352"/>
            <a:ext cx="2843784" cy="109728"/>
          </a:xfrm>
          <a:prstGeom prst="rect">
            <a:avLst/>
          </a:prstGeom>
          <a:solidFill>
            <a:srgbClr val="EFAE2B"/>
          </a:solidFill>
          <a:ln>
            <a:solidFill>
              <a:srgbClr val="EFAE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172200" y="2999232"/>
            <a:ext cx="2670048" cy="25603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240" b="1" i="0">
                <a:solidFill>
                  <a:srgbClr val="006B86"/>
                </a:solidFill>
                <a:latin typeface="Aptos"/>
              </a:rPr>
              <a:t>CUSTOM AGENTS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190488" y="3401568"/>
            <a:ext cx="2642616" cy="393192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6985">
            <a:solidFill>
              <a:srgbClr val="C5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6263640" y="3488436"/>
            <a:ext cx="41148" cy="219456"/>
          </a:xfrm>
          <a:prstGeom prst="rect">
            <a:avLst/>
          </a:prstGeom>
          <a:solidFill>
            <a:srgbClr val="EFAE2B"/>
          </a:solidFill>
          <a:ln>
            <a:solidFill>
              <a:srgbClr val="EFAE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6382512" y="3424428"/>
            <a:ext cx="2395728" cy="34747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030" b="1" i="0">
                <a:solidFill>
                  <a:srgbClr val="112B47"/>
                </a:solidFill>
                <a:latin typeface="Aptos"/>
              </a:rPr>
              <a:t>Inventory optimization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190488" y="3877056"/>
            <a:ext cx="2642616" cy="393192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6985">
            <a:solidFill>
              <a:srgbClr val="C5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6263640" y="3963924"/>
            <a:ext cx="41148" cy="219456"/>
          </a:xfrm>
          <a:prstGeom prst="rect">
            <a:avLst/>
          </a:prstGeom>
          <a:solidFill>
            <a:srgbClr val="EFAE2B"/>
          </a:solidFill>
          <a:ln>
            <a:solidFill>
              <a:srgbClr val="EFAE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6382512" y="3899916"/>
            <a:ext cx="2395728" cy="34747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030" b="1" i="0">
                <a:solidFill>
                  <a:srgbClr val="112B47"/>
                </a:solidFill>
                <a:latin typeface="Aptos"/>
              </a:rPr>
              <a:t>Demand planning / scenarios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190488" y="4352544"/>
            <a:ext cx="2642616" cy="393192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6985">
            <a:solidFill>
              <a:srgbClr val="C5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6263640" y="4439412"/>
            <a:ext cx="41148" cy="219456"/>
          </a:xfrm>
          <a:prstGeom prst="rect">
            <a:avLst/>
          </a:prstGeom>
          <a:solidFill>
            <a:srgbClr val="EFAE2B"/>
          </a:solidFill>
          <a:ln>
            <a:solidFill>
              <a:srgbClr val="EFAE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6382512" y="4375404"/>
            <a:ext cx="2395728" cy="34747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030" b="1" i="0">
                <a:solidFill>
                  <a:srgbClr val="112B47"/>
                </a:solidFill>
                <a:latin typeface="Aptos"/>
              </a:rPr>
              <a:t>Finance analysis / use cases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9226296" y="1527048"/>
            <a:ext cx="2523744" cy="3447288"/>
          </a:xfrm>
          <a:prstGeom prst="roundRect">
            <a:avLst>
              <a:gd name="adj" fmla="val 10000"/>
            </a:avLst>
          </a:prstGeom>
          <a:solidFill>
            <a:srgbClr val="F6FAFC"/>
          </a:solidFill>
          <a:ln w="9525">
            <a:solidFill>
              <a:srgbClr val="C5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9354312" y="1700784"/>
            <a:ext cx="2267712" cy="265176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220" b="1" i="0">
                <a:solidFill>
                  <a:srgbClr val="006B86"/>
                </a:solidFill>
                <a:latin typeface="Aptos"/>
              </a:rPr>
              <a:t>DATA &amp; TOOLS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9400032" y="2148840"/>
            <a:ext cx="2176272" cy="530352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6985">
            <a:solidFill>
              <a:srgbClr val="C5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/>
          <p:cNvSpPr/>
          <p:nvPr/>
        </p:nvSpPr>
        <p:spPr>
          <a:xfrm>
            <a:off x="9473184" y="2235708"/>
            <a:ext cx="41148" cy="356615"/>
          </a:xfrm>
          <a:prstGeom prst="rect">
            <a:avLst/>
          </a:prstGeom>
          <a:solidFill>
            <a:srgbClr val="0FA1C0"/>
          </a:solidFill>
          <a:ln>
            <a:solidFill>
              <a:srgbClr val="0FA1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9592056" y="2171700"/>
            <a:ext cx="1929384" cy="484631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060" b="1" i="0">
                <a:solidFill>
                  <a:srgbClr val="112B47"/>
                </a:solidFill>
                <a:latin typeface="Aptos"/>
              </a:rPr>
              <a:t>ERP / APIs / Databases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9400032" y="2798064"/>
            <a:ext cx="2176272" cy="530352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6985">
            <a:solidFill>
              <a:srgbClr val="C5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ectangle 50"/>
          <p:cNvSpPr/>
          <p:nvPr/>
        </p:nvSpPr>
        <p:spPr>
          <a:xfrm>
            <a:off x="9473184" y="2884932"/>
            <a:ext cx="41148" cy="356615"/>
          </a:xfrm>
          <a:prstGeom prst="rect">
            <a:avLst/>
          </a:prstGeom>
          <a:solidFill>
            <a:srgbClr val="0FA1C0"/>
          </a:solidFill>
          <a:ln>
            <a:solidFill>
              <a:srgbClr val="0FA1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9592056" y="2820924"/>
            <a:ext cx="1929384" cy="484631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060" b="1" i="0">
                <a:solidFill>
                  <a:srgbClr val="112B47"/>
                </a:solidFill>
                <a:latin typeface="Aptos"/>
              </a:rPr>
              <a:t>Vector DB / Knowledge graph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9400032" y="3447288"/>
            <a:ext cx="2176272" cy="530352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6985">
            <a:solidFill>
              <a:srgbClr val="C5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Rectangle 53"/>
          <p:cNvSpPr/>
          <p:nvPr/>
        </p:nvSpPr>
        <p:spPr>
          <a:xfrm>
            <a:off x="9473184" y="3534156"/>
            <a:ext cx="41148" cy="356615"/>
          </a:xfrm>
          <a:prstGeom prst="rect">
            <a:avLst/>
          </a:prstGeom>
          <a:solidFill>
            <a:srgbClr val="0FA1C0"/>
          </a:solidFill>
          <a:ln>
            <a:solidFill>
              <a:srgbClr val="0FA1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TextBox 54"/>
          <p:cNvSpPr txBox="1"/>
          <p:nvPr/>
        </p:nvSpPr>
        <p:spPr>
          <a:xfrm>
            <a:off x="9592056" y="3470148"/>
            <a:ext cx="1929384" cy="484631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060" b="1" i="0">
                <a:solidFill>
                  <a:srgbClr val="112B47"/>
                </a:solidFill>
                <a:latin typeface="Aptos"/>
              </a:rPr>
              <a:t>Azure OpenAI &amp; AI Search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9400032" y="4096512"/>
            <a:ext cx="2176272" cy="530352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6985">
            <a:solidFill>
              <a:srgbClr val="C5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Rectangle 56"/>
          <p:cNvSpPr/>
          <p:nvPr/>
        </p:nvSpPr>
        <p:spPr>
          <a:xfrm>
            <a:off x="9473184" y="4183380"/>
            <a:ext cx="41148" cy="356615"/>
          </a:xfrm>
          <a:prstGeom prst="rect">
            <a:avLst/>
          </a:prstGeom>
          <a:solidFill>
            <a:srgbClr val="0FA1C0"/>
          </a:solidFill>
          <a:ln>
            <a:solidFill>
              <a:srgbClr val="0FA1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TextBox 57"/>
          <p:cNvSpPr txBox="1"/>
          <p:nvPr/>
        </p:nvSpPr>
        <p:spPr>
          <a:xfrm>
            <a:off x="9592056" y="4119372"/>
            <a:ext cx="1929384" cy="484631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060" b="1" i="0">
                <a:solidFill>
                  <a:srgbClr val="112B47"/>
                </a:solidFill>
                <a:latin typeface="Aptos"/>
              </a:rPr>
              <a:t>Approved business actions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8970264" y="2130552"/>
            <a:ext cx="237744" cy="0"/>
          </a:xfrm>
          <a:prstGeom prst="line">
            <a:avLst/>
          </a:prstGeom>
          <a:ln w="16510">
            <a:solidFill>
              <a:srgbClr val="0FA1C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or 59"/>
          <p:cNvCxnSpPr/>
          <p:nvPr/>
        </p:nvCxnSpPr>
        <p:spPr>
          <a:xfrm>
            <a:off x="4407408" y="2560320"/>
            <a:ext cx="0" cy="205740"/>
          </a:xfrm>
          <a:prstGeom prst="line">
            <a:avLst/>
          </a:prstGeom>
          <a:ln w="20320">
            <a:solidFill>
              <a:srgbClr val="0FA1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>
            <a:off x="7507224" y="2560320"/>
            <a:ext cx="0" cy="205740"/>
          </a:xfrm>
          <a:prstGeom prst="line">
            <a:avLst/>
          </a:prstGeom>
          <a:ln w="20320">
            <a:solidFill>
              <a:srgbClr val="0FA1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Rounded Rectangle 61"/>
          <p:cNvSpPr/>
          <p:nvPr/>
        </p:nvSpPr>
        <p:spPr>
          <a:xfrm>
            <a:off x="393192" y="5257800"/>
            <a:ext cx="11356848" cy="978408"/>
          </a:xfrm>
          <a:prstGeom prst="roundRect">
            <a:avLst>
              <a:gd name="adj" fmla="val 10000"/>
            </a:avLst>
          </a:prstGeom>
          <a:solidFill>
            <a:srgbClr val="E6F5FB"/>
          </a:solidFill>
          <a:ln w="10160">
            <a:solidFill>
              <a:srgbClr val="C5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TextBox 62"/>
          <p:cNvSpPr txBox="1"/>
          <p:nvPr/>
        </p:nvSpPr>
        <p:spPr>
          <a:xfrm>
            <a:off x="566928" y="5404104"/>
            <a:ext cx="2788920" cy="402336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160" b="1" i="0">
                <a:solidFill>
                  <a:srgbClr val="006B86"/>
                </a:solidFill>
                <a:latin typeface="Aptos"/>
              </a:rPr>
              <a:t>AZURE NOTIFICATIONS &amp; REAL-TIME UPDATES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3374136" y="5376672"/>
            <a:ext cx="1920240" cy="6858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6350">
            <a:solidFill>
              <a:srgbClr val="C5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TextBox 64"/>
          <p:cNvSpPr txBox="1"/>
          <p:nvPr/>
        </p:nvSpPr>
        <p:spPr>
          <a:xfrm>
            <a:off x="3447288" y="5440680"/>
            <a:ext cx="1773936" cy="27432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030" b="1" i="0">
                <a:solidFill>
                  <a:srgbClr val="112B47"/>
                </a:solidFill>
                <a:latin typeface="Aptos"/>
              </a:rPr>
              <a:t>Event Grid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3447288" y="5733288"/>
            <a:ext cx="1773936" cy="18288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910" b="0" i="0">
                <a:solidFill>
                  <a:srgbClr val="586F7E"/>
                </a:solidFill>
                <a:latin typeface="Aptos"/>
              </a:rPr>
              <a:t>Event routing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5404104" y="5376672"/>
            <a:ext cx="1929384" cy="6858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6350">
            <a:solidFill>
              <a:srgbClr val="C5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TextBox 67"/>
          <p:cNvSpPr txBox="1"/>
          <p:nvPr/>
        </p:nvSpPr>
        <p:spPr>
          <a:xfrm>
            <a:off x="5477256" y="5440680"/>
            <a:ext cx="1783080" cy="27432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030" b="1" i="0">
                <a:solidFill>
                  <a:srgbClr val="112B47"/>
                </a:solidFill>
                <a:latin typeface="Aptos"/>
              </a:rPr>
              <a:t>Notification Hubs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477256" y="5733288"/>
            <a:ext cx="1783080" cy="18288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910" b="0" i="0">
                <a:solidFill>
                  <a:srgbClr val="586F7E"/>
                </a:solidFill>
                <a:latin typeface="Aptos"/>
              </a:rPr>
              <a:t>Mobile push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7443216" y="5376672"/>
            <a:ext cx="1901952" cy="6858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6350">
            <a:solidFill>
              <a:srgbClr val="C5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TextBox 70"/>
          <p:cNvSpPr txBox="1"/>
          <p:nvPr/>
        </p:nvSpPr>
        <p:spPr>
          <a:xfrm>
            <a:off x="7516368" y="5440680"/>
            <a:ext cx="1755648" cy="27432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030" b="1" i="0">
                <a:solidFill>
                  <a:srgbClr val="112B47"/>
                </a:solidFill>
                <a:latin typeface="Aptos"/>
              </a:rPr>
              <a:t>SignalR Service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7516368" y="5733288"/>
            <a:ext cx="1755648" cy="18288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910" b="0" i="0">
                <a:solidFill>
                  <a:srgbClr val="586F7E"/>
                </a:solidFill>
                <a:latin typeface="Aptos"/>
              </a:rPr>
              <a:t>Live web updates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9454896" y="5376672"/>
            <a:ext cx="2130552" cy="6858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6350">
            <a:solidFill>
              <a:srgbClr val="C5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TextBox 73"/>
          <p:cNvSpPr txBox="1"/>
          <p:nvPr/>
        </p:nvSpPr>
        <p:spPr>
          <a:xfrm>
            <a:off x="9528048" y="5440680"/>
            <a:ext cx="1984248" cy="27432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030" b="1" i="0">
                <a:solidFill>
                  <a:srgbClr val="112B47"/>
                </a:solidFill>
                <a:latin typeface="Aptos"/>
              </a:rPr>
              <a:t>Comm. Services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9528048" y="5733288"/>
            <a:ext cx="1984248" cy="18288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910" b="0" i="0">
                <a:solidFill>
                  <a:srgbClr val="586F7E"/>
                </a:solidFill>
                <a:latin typeface="Aptos"/>
              </a:rPr>
              <a:t>Email / SMS option</a:t>
            </a:r>
          </a:p>
        </p:txBody>
      </p:sp>
      <p:sp>
        <p:nvSpPr>
          <p:cNvPr id="76" name="Rectangle 75"/>
          <p:cNvSpPr/>
          <p:nvPr/>
        </p:nvSpPr>
        <p:spPr>
          <a:xfrm>
            <a:off x="530352" y="6473952"/>
            <a:ext cx="11137392" cy="10972"/>
          </a:xfrm>
          <a:prstGeom prst="rect">
            <a:avLst/>
          </a:prstGeom>
          <a:solidFill>
            <a:srgbClr val="C5DC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TextBox 77"/>
          <p:cNvSpPr txBox="1"/>
          <p:nvPr/>
        </p:nvSpPr>
        <p:spPr>
          <a:xfrm>
            <a:off x="11128248" y="6510528"/>
            <a:ext cx="438912" cy="19202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r"/>
            <a:r>
              <a:rPr sz="910" b="0" i="0">
                <a:solidFill>
                  <a:srgbClr val="006B86"/>
                </a:solidFill>
                <a:latin typeface="Aptos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gent_Deployment_Architecture_H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6B7B"/>
          </a:solidFill>
          <a:ln w="12700">
            <a:solidFill>
              <a:srgbClr val="006B7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30352" y="356616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06B7B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08  /  SELECTED EXPERIENCE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530352" y="777240"/>
            <a:ext cx="10789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50" b="1" dirty="0">
                <a:solidFill>
                  <a:srgbClr val="1E272D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Customer impact &amp; project portfolio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557784" y="1353312"/>
            <a:ext cx="1092708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endParaRPr lang="en-US" sz="1320" dirty="0"/>
          </a:p>
        </p:txBody>
      </p:sp>
      <p:sp>
        <p:nvSpPr>
          <p:cNvPr id="7" name="Shape 4"/>
          <p:cNvSpPr/>
          <p:nvPr/>
        </p:nvSpPr>
        <p:spPr>
          <a:xfrm>
            <a:off x="512064" y="6565392"/>
            <a:ext cx="11183112" cy="0"/>
          </a:xfrm>
          <a:prstGeom prst="line">
            <a:avLst/>
          </a:prstGeom>
          <a:noFill/>
          <a:ln w="10160">
            <a:solidFill>
              <a:srgbClr val="CEDDD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530352" y="6601968"/>
            <a:ext cx="914400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810" dirty="0">
                <a:solidFill>
                  <a:srgbClr val="61737C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AETHERICAI  •  DECISION INTELLIGENCE FOR SUPPLY CHAIN OPERATIONS</a:t>
            </a:r>
            <a:endParaRPr lang="en-US" sz="810" dirty="0"/>
          </a:p>
        </p:txBody>
      </p:sp>
      <p:sp>
        <p:nvSpPr>
          <p:cNvPr id="9" name="Text 6"/>
          <p:cNvSpPr/>
          <p:nvPr/>
        </p:nvSpPr>
        <p:spPr>
          <a:xfrm>
            <a:off x="11292840" y="6601968"/>
            <a:ext cx="3657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r">
              <a:buNone/>
            </a:pPr>
            <a:r>
              <a:rPr lang="en-US" sz="840" b="1" dirty="0">
                <a:solidFill>
                  <a:srgbClr val="006B7B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08</a:t>
            </a:r>
            <a:endParaRPr lang="en-US" sz="840" dirty="0"/>
          </a:p>
        </p:txBody>
      </p:sp>
      <p:sp>
        <p:nvSpPr>
          <p:cNvPr id="10" name="Shape 7"/>
          <p:cNvSpPr/>
          <p:nvPr/>
        </p:nvSpPr>
        <p:spPr>
          <a:xfrm>
            <a:off x="594360" y="1819656"/>
            <a:ext cx="6720840" cy="4306824"/>
          </a:xfrm>
          <a:prstGeom prst="roundRect">
            <a:avLst>
              <a:gd name="adj" fmla="val 2123"/>
            </a:avLst>
          </a:prstGeom>
          <a:solidFill>
            <a:srgbClr val="E7F2F4"/>
          </a:solidFill>
          <a:ln w="4445">
            <a:solidFill>
              <a:srgbClr val="CEDDD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Shape 8"/>
          <p:cNvSpPr/>
          <p:nvPr/>
        </p:nvSpPr>
        <p:spPr>
          <a:xfrm>
            <a:off x="594360" y="1819656"/>
            <a:ext cx="64008" cy="4306824"/>
          </a:xfrm>
          <a:prstGeom prst="rect">
            <a:avLst/>
          </a:prstGeom>
          <a:solidFill>
            <a:srgbClr val="006B7B"/>
          </a:solidFill>
          <a:ln w="12700">
            <a:solidFill>
              <a:srgbClr val="006B7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9"/>
          <p:cNvSpPr/>
          <p:nvPr/>
        </p:nvSpPr>
        <p:spPr>
          <a:xfrm>
            <a:off x="649224" y="1874520"/>
            <a:ext cx="6611112" cy="493776"/>
          </a:xfrm>
          <a:prstGeom prst="rect">
            <a:avLst/>
          </a:prstGeom>
          <a:solidFill>
            <a:srgbClr val="006B7B"/>
          </a:solidFill>
          <a:ln w="12700">
            <a:solidFill>
              <a:srgbClr val="006B7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0"/>
          <p:cNvSpPr/>
          <p:nvPr/>
        </p:nvSpPr>
        <p:spPr>
          <a:xfrm>
            <a:off x="868680" y="1965960"/>
            <a:ext cx="612648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CIRBA SOLUTIONS  |  BATTERY RECYCLING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859536" y="2578608"/>
            <a:ext cx="618134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50" dirty="0">
                <a:solidFill>
                  <a:srgbClr val="1E27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D365 Finance &amp; Operations  •  S&amp;OP forecasting  •  metal accounting  •  warehouse optimization</a:t>
            </a:r>
            <a:endParaRPr lang="en-US" sz="1450" dirty="0"/>
          </a:p>
        </p:txBody>
      </p:sp>
      <p:sp>
        <p:nvSpPr>
          <p:cNvPr id="15" name="Shape 12"/>
          <p:cNvSpPr/>
          <p:nvPr/>
        </p:nvSpPr>
        <p:spPr>
          <a:xfrm>
            <a:off x="841248" y="3383280"/>
            <a:ext cx="1901952" cy="1042416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4445">
            <a:solidFill>
              <a:srgbClr val="CEDDD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3"/>
          <p:cNvSpPr/>
          <p:nvPr/>
        </p:nvSpPr>
        <p:spPr>
          <a:xfrm>
            <a:off x="914400" y="3557016"/>
            <a:ext cx="173736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6B7B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+20%</a:t>
            </a:r>
            <a:endParaRPr lang="en-US" sz="2800" dirty="0"/>
          </a:p>
        </p:txBody>
      </p:sp>
      <p:sp>
        <p:nvSpPr>
          <p:cNvPr id="17" name="Text 14"/>
          <p:cNvSpPr/>
          <p:nvPr/>
        </p:nvSpPr>
        <p:spPr>
          <a:xfrm>
            <a:off x="932688" y="4078224"/>
            <a:ext cx="169164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30" b="1" dirty="0">
                <a:solidFill>
                  <a:srgbClr val="61737C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FORECASTED REVENUE</a:t>
            </a:r>
            <a:endParaRPr lang="en-US" sz="1030" dirty="0"/>
          </a:p>
        </p:txBody>
      </p:sp>
      <p:sp>
        <p:nvSpPr>
          <p:cNvPr id="18" name="Shape 15"/>
          <p:cNvSpPr/>
          <p:nvPr/>
        </p:nvSpPr>
        <p:spPr>
          <a:xfrm>
            <a:off x="2935224" y="3383280"/>
            <a:ext cx="1901952" cy="1042416"/>
          </a:xfrm>
          <a:prstGeom prst="roundRect">
            <a:avLst>
              <a:gd name="adj" fmla="val 5263"/>
            </a:avLst>
          </a:prstGeom>
          <a:solidFill>
            <a:srgbClr val="F8E9C4"/>
          </a:solidFill>
          <a:ln w="4445">
            <a:solidFill>
              <a:srgbClr val="CEDDD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6"/>
          <p:cNvSpPr/>
          <p:nvPr/>
        </p:nvSpPr>
        <p:spPr>
          <a:xfrm>
            <a:off x="3008376" y="3557016"/>
            <a:ext cx="173736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6B7B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–50%</a:t>
            </a:r>
            <a:endParaRPr lang="en-US" sz="2800" dirty="0"/>
          </a:p>
        </p:txBody>
      </p:sp>
      <p:sp>
        <p:nvSpPr>
          <p:cNvPr id="20" name="Text 17"/>
          <p:cNvSpPr/>
          <p:nvPr/>
        </p:nvSpPr>
        <p:spPr>
          <a:xfrm>
            <a:off x="3026664" y="4078224"/>
            <a:ext cx="169164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1030" b="1" dirty="0">
                <a:solidFill>
                  <a:srgbClr val="61737C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FORECASTED INVENTORY TOUCHES</a:t>
            </a:r>
            <a:endParaRPr lang="en-US" sz="1030" dirty="0"/>
          </a:p>
        </p:txBody>
      </p:sp>
      <p:sp>
        <p:nvSpPr>
          <p:cNvPr id="21" name="Shape 18"/>
          <p:cNvSpPr/>
          <p:nvPr/>
        </p:nvSpPr>
        <p:spPr>
          <a:xfrm>
            <a:off x="5029200" y="3383280"/>
            <a:ext cx="1901952" cy="1042416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4445">
            <a:solidFill>
              <a:srgbClr val="CEDDD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19"/>
          <p:cNvSpPr/>
          <p:nvPr/>
        </p:nvSpPr>
        <p:spPr>
          <a:xfrm>
            <a:off x="5102352" y="3557016"/>
            <a:ext cx="173736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6B7B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+25%</a:t>
            </a:r>
            <a:endParaRPr lang="en-US" sz="2800" dirty="0"/>
          </a:p>
        </p:txBody>
      </p:sp>
      <p:sp>
        <p:nvSpPr>
          <p:cNvPr id="23" name="Text 20"/>
          <p:cNvSpPr/>
          <p:nvPr/>
        </p:nvSpPr>
        <p:spPr>
          <a:xfrm>
            <a:off x="5120640" y="4078224"/>
            <a:ext cx="169164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30" b="1" dirty="0">
                <a:solidFill>
                  <a:srgbClr val="61737C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FORECASTED CASH FLOW</a:t>
            </a:r>
            <a:endParaRPr lang="en-US" sz="1030" dirty="0"/>
          </a:p>
        </p:txBody>
      </p:sp>
      <p:sp>
        <p:nvSpPr>
          <p:cNvPr id="24" name="Text 21"/>
          <p:cNvSpPr/>
          <p:nvPr/>
        </p:nvSpPr>
        <p:spPr>
          <a:xfrm>
            <a:off x="886968" y="4855464"/>
            <a:ext cx="616305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10" dirty="0">
                <a:solidFill>
                  <a:srgbClr val="1E27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Predictive operations made previously unseen revenue and operational inefficiencies visible.</a:t>
            </a:r>
            <a:endParaRPr lang="en-US" sz="1310" dirty="0"/>
          </a:p>
        </p:txBody>
      </p:sp>
      <p:sp>
        <p:nvSpPr>
          <p:cNvPr id="25" name="Text 22"/>
          <p:cNvSpPr/>
          <p:nvPr/>
        </p:nvSpPr>
        <p:spPr>
          <a:xfrm>
            <a:off x="896112" y="5559552"/>
            <a:ext cx="60807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90" dirty="0">
                <a:solidFill>
                  <a:srgbClr val="6173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AethericAI case study. Figures described on the site as forecasted outcomes; individual results vary.</a:t>
            </a:r>
            <a:endParaRPr lang="en-US" sz="990" dirty="0"/>
          </a:p>
        </p:txBody>
      </p:sp>
      <p:sp>
        <p:nvSpPr>
          <p:cNvPr id="26" name="Shape 23"/>
          <p:cNvSpPr/>
          <p:nvPr/>
        </p:nvSpPr>
        <p:spPr>
          <a:xfrm>
            <a:off x="7589520" y="1828800"/>
            <a:ext cx="4014216" cy="1261872"/>
          </a:xfrm>
          <a:prstGeom prst="roundRect">
            <a:avLst>
              <a:gd name="adj" fmla="val 7246"/>
            </a:avLst>
          </a:prstGeom>
          <a:solidFill>
            <a:srgbClr val="F3F8F9"/>
          </a:solidFill>
          <a:ln w="4445">
            <a:solidFill>
              <a:srgbClr val="CEDDD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Shape 24"/>
          <p:cNvSpPr/>
          <p:nvPr/>
        </p:nvSpPr>
        <p:spPr>
          <a:xfrm>
            <a:off x="7589520" y="1828800"/>
            <a:ext cx="64008" cy="1261872"/>
          </a:xfrm>
          <a:prstGeom prst="rect">
            <a:avLst/>
          </a:prstGeom>
          <a:solidFill>
            <a:srgbClr val="00BCCA"/>
          </a:solidFill>
          <a:ln w="12700">
            <a:solidFill>
              <a:srgbClr val="00BCCA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5"/>
          <p:cNvSpPr/>
          <p:nvPr/>
        </p:nvSpPr>
        <p:spPr>
          <a:xfrm>
            <a:off x="7845552" y="2057400"/>
            <a:ext cx="35295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20" b="1" dirty="0">
                <a:solidFill>
                  <a:srgbClr val="006B7B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NEW BALANCE</a:t>
            </a:r>
            <a:endParaRPr lang="en-US" sz="1820" dirty="0"/>
          </a:p>
        </p:txBody>
      </p:sp>
      <p:sp>
        <p:nvSpPr>
          <p:cNvPr id="29" name="Text 26"/>
          <p:cNvSpPr/>
          <p:nvPr/>
        </p:nvSpPr>
        <p:spPr>
          <a:xfrm>
            <a:off x="7854696" y="2487168"/>
            <a:ext cx="34655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80" dirty="0">
                <a:solidFill>
                  <a:srgbClr val="6173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Footwear</a:t>
            </a:r>
            <a:endParaRPr lang="en-US" sz="1180" dirty="0"/>
          </a:p>
        </p:txBody>
      </p:sp>
      <p:sp>
        <p:nvSpPr>
          <p:cNvPr id="30" name="Text 27"/>
          <p:cNvSpPr/>
          <p:nvPr/>
        </p:nvSpPr>
        <p:spPr>
          <a:xfrm>
            <a:off x="7854696" y="2788920"/>
            <a:ext cx="35753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6173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 scope / outcome: pending approval</a:t>
            </a:r>
            <a:endParaRPr lang="en-US" sz="950" dirty="0"/>
          </a:p>
        </p:txBody>
      </p:sp>
      <p:sp>
        <p:nvSpPr>
          <p:cNvPr id="31" name="Shape 28"/>
          <p:cNvSpPr/>
          <p:nvPr/>
        </p:nvSpPr>
        <p:spPr>
          <a:xfrm>
            <a:off x="7589520" y="3255264"/>
            <a:ext cx="4014216" cy="1261872"/>
          </a:xfrm>
          <a:prstGeom prst="roundRect">
            <a:avLst>
              <a:gd name="adj" fmla="val 7246"/>
            </a:avLst>
          </a:prstGeom>
          <a:solidFill>
            <a:srgbClr val="F3F8F9"/>
          </a:solidFill>
          <a:ln w="4445">
            <a:solidFill>
              <a:srgbClr val="CEDDD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Shape 29"/>
          <p:cNvSpPr/>
          <p:nvPr/>
        </p:nvSpPr>
        <p:spPr>
          <a:xfrm>
            <a:off x="7589520" y="3255264"/>
            <a:ext cx="64008" cy="1261872"/>
          </a:xfrm>
          <a:prstGeom prst="rect">
            <a:avLst/>
          </a:prstGeom>
          <a:solidFill>
            <a:srgbClr val="006B7B"/>
          </a:solidFill>
          <a:ln w="12700">
            <a:solidFill>
              <a:srgbClr val="006B7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Text 30"/>
          <p:cNvSpPr/>
          <p:nvPr/>
        </p:nvSpPr>
        <p:spPr>
          <a:xfrm>
            <a:off x="7845552" y="3483864"/>
            <a:ext cx="35295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20" b="1" dirty="0">
                <a:solidFill>
                  <a:srgbClr val="006B7B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HOME HARDWARE</a:t>
            </a:r>
            <a:endParaRPr lang="en-US" sz="1820" dirty="0"/>
          </a:p>
        </p:txBody>
      </p:sp>
      <p:sp>
        <p:nvSpPr>
          <p:cNvPr id="34" name="Text 31"/>
          <p:cNvSpPr/>
          <p:nvPr/>
        </p:nvSpPr>
        <p:spPr>
          <a:xfrm>
            <a:off x="7854696" y="3913632"/>
            <a:ext cx="34655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80" dirty="0">
                <a:solidFill>
                  <a:srgbClr val="6173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improvement retail</a:t>
            </a:r>
            <a:endParaRPr lang="en-US" sz="1180" dirty="0"/>
          </a:p>
        </p:txBody>
      </p:sp>
      <p:sp>
        <p:nvSpPr>
          <p:cNvPr id="35" name="Text 32"/>
          <p:cNvSpPr/>
          <p:nvPr/>
        </p:nvSpPr>
        <p:spPr>
          <a:xfrm>
            <a:off x="7854696" y="4215384"/>
            <a:ext cx="35753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6173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 scope / outcome: pending approval</a:t>
            </a:r>
            <a:endParaRPr lang="en-US" sz="950" dirty="0"/>
          </a:p>
        </p:txBody>
      </p:sp>
      <p:sp>
        <p:nvSpPr>
          <p:cNvPr id="36" name="Shape 33"/>
          <p:cNvSpPr/>
          <p:nvPr/>
        </p:nvSpPr>
        <p:spPr>
          <a:xfrm>
            <a:off x="7589520" y="4681728"/>
            <a:ext cx="4014216" cy="1261872"/>
          </a:xfrm>
          <a:prstGeom prst="roundRect">
            <a:avLst>
              <a:gd name="adj" fmla="val 7246"/>
            </a:avLst>
          </a:prstGeom>
          <a:solidFill>
            <a:srgbClr val="F3F8F9"/>
          </a:solidFill>
          <a:ln w="4445">
            <a:solidFill>
              <a:srgbClr val="CEDDD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Shape 34"/>
          <p:cNvSpPr/>
          <p:nvPr/>
        </p:nvSpPr>
        <p:spPr>
          <a:xfrm>
            <a:off x="7589520" y="4681728"/>
            <a:ext cx="64008" cy="1261872"/>
          </a:xfrm>
          <a:prstGeom prst="rect">
            <a:avLst/>
          </a:prstGeom>
          <a:solidFill>
            <a:srgbClr val="006B7B"/>
          </a:solidFill>
          <a:ln w="12700">
            <a:solidFill>
              <a:srgbClr val="006B7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Text 35"/>
          <p:cNvSpPr/>
          <p:nvPr/>
        </p:nvSpPr>
        <p:spPr>
          <a:xfrm>
            <a:off x="7845552" y="4910328"/>
            <a:ext cx="35295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20" b="1" dirty="0">
                <a:solidFill>
                  <a:srgbClr val="006B7B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HENRY’S CAMERAS</a:t>
            </a:r>
            <a:endParaRPr lang="en-US" sz="1820" dirty="0"/>
          </a:p>
        </p:txBody>
      </p:sp>
      <p:sp>
        <p:nvSpPr>
          <p:cNvPr id="39" name="Text 36"/>
          <p:cNvSpPr/>
          <p:nvPr/>
        </p:nvSpPr>
        <p:spPr>
          <a:xfrm>
            <a:off x="7854696" y="5340096"/>
            <a:ext cx="34655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80" dirty="0">
                <a:solidFill>
                  <a:srgbClr val="6173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Camera &amp; imaging retail</a:t>
            </a:r>
            <a:endParaRPr lang="en-US" sz="1180" dirty="0"/>
          </a:p>
        </p:txBody>
      </p:sp>
      <p:sp>
        <p:nvSpPr>
          <p:cNvPr id="40" name="Text 37"/>
          <p:cNvSpPr/>
          <p:nvPr/>
        </p:nvSpPr>
        <p:spPr>
          <a:xfrm>
            <a:off x="7854696" y="5641848"/>
            <a:ext cx="35753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6173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 scope / outcome: pending approval</a:t>
            </a:r>
            <a:endParaRPr lang="en-US" sz="950" dirty="0"/>
          </a:p>
        </p:txBody>
      </p:sp>
      <p:sp>
        <p:nvSpPr>
          <p:cNvPr id="41" name="Text 38"/>
          <p:cNvSpPr/>
          <p:nvPr/>
        </p:nvSpPr>
        <p:spPr>
          <a:xfrm>
            <a:off x="7589520" y="6254496"/>
            <a:ext cx="40416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endParaRPr lang="en-US" sz="910" dirty="0"/>
          </a:p>
        </p:txBody>
      </p:sp>
      <p:pic>
        <p:nvPicPr>
          <p:cNvPr id="42" name="Picture 41" descr="aetheric_logo_correct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9880" y="112288"/>
            <a:ext cx="1299728" cy="8099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6B7B"/>
          </a:solidFill>
          <a:ln w="12700">
            <a:solidFill>
              <a:srgbClr val="006B7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30352" y="356616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06B7B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09  /  STRATEGIC ECOSYSTEM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530352" y="777240"/>
            <a:ext cx="10789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50" b="1" dirty="0">
                <a:solidFill>
                  <a:srgbClr val="1E272D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Alliances, platforms &amp; channels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557784" y="1353312"/>
            <a:ext cx="1092708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endParaRPr lang="en-US" sz="1320" dirty="0"/>
          </a:p>
        </p:txBody>
      </p:sp>
      <p:sp>
        <p:nvSpPr>
          <p:cNvPr id="7" name="Shape 4"/>
          <p:cNvSpPr/>
          <p:nvPr/>
        </p:nvSpPr>
        <p:spPr>
          <a:xfrm>
            <a:off x="512064" y="6565392"/>
            <a:ext cx="11183112" cy="0"/>
          </a:xfrm>
          <a:prstGeom prst="line">
            <a:avLst/>
          </a:prstGeom>
          <a:noFill/>
          <a:ln w="10160">
            <a:solidFill>
              <a:srgbClr val="CEDDD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530352" y="6601968"/>
            <a:ext cx="914400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810" dirty="0">
                <a:solidFill>
                  <a:srgbClr val="61737C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AETHERICAI  •  DECISION INTELLIGENCE FOR SUPPLY CHAIN OPERATIONS</a:t>
            </a:r>
            <a:endParaRPr lang="en-US" sz="810" dirty="0"/>
          </a:p>
        </p:txBody>
      </p:sp>
      <p:sp>
        <p:nvSpPr>
          <p:cNvPr id="9" name="Text 6"/>
          <p:cNvSpPr/>
          <p:nvPr/>
        </p:nvSpPr>
        <p:spPr>
          <a:xfrm>
            <a:off x="11292840" y="6601968"/>
            <a:ext cx="3657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r">
              <a:buNone/>
            </a:pPr>
            <a:r>
              <a:rPr lang="en-US" sz="840" b="1" dirty="0">
                <a:solidFill>
                  <a:srgbClr val="006B7B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09</a:t>
            </a:r>
            <a:endParaRPr lang="en-US" sz="840" dirty="0"/>
          </a:p>
        </p:txBody>
      </p:sp>
      <p:sp>
        <p:nvSpPr>
          <p:cNvPr id="10" name="Shape 7"/>
          <p:cNvSpPr/>
          <p:nvPr/>
        </p:nvSpPr>
        <p:spPr>
          <a:xfrm>
            <a:off x="621792" y="1819656"/>
            <a:ext cx="10899648" cy="1408176"/>
          </a:xfrm>
          <a:prstGeom prst="roundRect">
            <a:avLst>
              <a:gd name="adj" fmla="val 6494"/>
            </a:avLst>
          </a:prstGeom>
          <a:solidFill>
            <a:srgbClr val="006B7B"/>
          </a:solidFill>
          <a:ln w="4445">
            <a:solidFill>
              <a:srgbClr val="CEDDD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Shape 8"/>
          <p:cNvSpPr/>
          <p:nvPr/>
        </p:nvSpPr>
        <p:spPr>
          <a:xfrm>
            <a:off x="621792" y="1819656"/>
            <a:ext cx="64008" cy="1408176"/>
          </a:xfrm>
          <a:prstGeom prst="rect">
            <a:avLst/>
          </a:prstGeom>
          <a:solidFill>
            <a:srgbClr val="EDB037"/>
          </a:solidFill>
          <a:ln w="12700">
            <a:solidFill>
              <a:srgbClr val="EDB037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9"/>
          <p:cNvSpPr/>
          <p:nvPr/>
        </p:nvSpPr>
        <p:spPr>
          <a:xfrm>
            <a:off x="914400" y="2112264"/>
            <a:ext cx="221513" cy="221513"/>
          </a:xfrm>
          <a:prstGeom prst="rect">
            <a:avLst/>
          </a:prstGeom>
          <a:solidFill>
            <a:srgbClr val="F25022"/>
          </a:solidFill>
          <a:ln w="12700">
            <a:solidFill>
              <a:srgbClr val="F25022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Shape 10"/>
          <p:cNvSpPr/>
          <p:nvPr/>
        </p:nvSpPr>
        <p:spPr>
          <a:xfrm>
            <a:off x="1214095" y="2112264"/>
            <a:ext cx="221513" cy="221513"/>
          </a:xfrm>
          <a:prstGeom prst="rect">
            <a:avLst/>
          </a:prstGeom>
          <a:solidFill>
            <a:srgbClr val="7FBA00"/>
          </a:solidFill>
          <a:ln w="12700">
            <a:solidFill>
              <a:srgbClr val="7FBA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hape 11"/>
          <p:cNvSpPr/>
          <p:nvPr/>
        </p:nvSpPr>
        <p:spPr>
          <a:xfrm>
            <a:off x="914400" y="2411959"/>
            <a:ext cx="221513" cy="221513"/>
          </a:xfrm>
          <a:prstGeom prst="rect">
            <a:avLst/>
          </a:prstGeom>
          <a:solidFill>
            <a:srgbClr val="00A4EF"/>
          </a:solidFill>
          <a:ln w="12700">
            <a:solidFill>
              <a:srgbClr val="00A4EF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2"/>
          <p:cNvSpPr/>
          <p:nvPr/>
        </p:nvSpPr>
        <p:spPr>
          <a:xfrm>
            <a:off x="1214095" y="2411959"/>
            <a:ext cx="221513" cy="221513"/>
          </a:xfrm>
          <a:prstGeom prst="rect">
            <a:avLst/>
          </a:prstGeom>
          <a:solidFill>
            <a:srgbClr val="FFB900"/>
          </a:solidFill>
          <a:ln w="12700">
            <a:solidFill>
              <a:srgbClr val="FFB9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3"/>
          <p:cNvSpPr/>
          <p:nvPr/>
        </p:nvSpPr>
        <p:spPr>
          <a:xfrm>
            <a:off x="1581912" y="2075688"/>
            <a:ext cx="3749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Microsoft</a:t>
            </a:r>
            <a:endParaRPr lang="en-US" sz="2500" dirty="0"/>
          </a:p>
        </p:txBody>
      </p:sp>
      <p:sp>
        <p:nvSpPr>
          <p:cNvPr id="17" name="Text 14"/>
          <p:cNvSpPr/>
          <p:nvPr/>
        </p:nvSpPr>
        <p:spPr>
          <a:xfrm>
            <a:off x="4690872" y="2130552"/>
            <a:ext cx="246888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D9F6F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ECOSYSTEM</a:t>
            </a:r>
            <a:endParaRPr lang="en-US" sz="1700" dirty="0"/>
          </a:p>
        </p:txBody>
      </p:sp>
      <p:sp>
        <p:nvSpPr>
          <p:cNvPr id="18" name="Text 15"/>
          <p:cNvSpPr/>
          <p:nvPr/>
        </p:nvSpPr>
        <p:spPr>
          <a:xfrm>
            <a:off x="905256" y="2688336"/>
            <a:ext cx="100492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Azure  •  Fabric  •  Foundry  •  Dynamics 365  •  Entra ID  •  Purview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905256" y="3035808"/>
            <a:ext cx="993952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CEEB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Technology alignment confirmed in AethericAI platform materials.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621792" y="3611880"/>
            <a:ext cx="2029968" cy="141732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 w="4445">
            <a:solidFill>
              <a:srgbClr val="CEDDD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Shape 18"/>
          <p:cNvSpPr/>
          <p:nvPr/>
        </p:nvSpPr>
        <p:spPr>
          <a:xfrm>
            <a:off x="621792" y="3611880"/>
            <a:ext cx="64008" cy="1417320"/>
          </a:xfrm>
          <a:prstGeom prst="rect">
            <a:avLst/>
          </a:prstGeom>
          <a:solidFill>
            <a:srgbClr val="EDB037"/>
          </a:solidFill>
          <a:ln w="12700">
            <a:solidFill>
              <a:srgbClr val="EDB037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1"/>
          <p:cNvSpPr/>
          <p:nvPr/>
        </p:nvSpPr>
        <p:spPr>
          <a:xfrm>
            <a:off x="740664" y="4572000"/>
            <a:ext cx="1792224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6173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Consulting</a:t>
            </a:r>
            <a:endParaRPr lang="en-US" sz="1020" dirty="0"/>
          </a:p>
        </p:txBody>
      </p:sp>
      <p:sp>
        <p:nvSpPr>
          <p:cNvPr id="25" name="Shape 22"/>
          <p:cNvSpPr/>
          <p:nvPr/>
        </p:nvSpPr>
        <p:spPr>
          <a:xfrm>
            <a:off x="2834640" y="3611880"/>
            <a:ext cx="2029968" cy="141732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 w="4445">
            <a:solidFill>
              <a:srgbClr val="CEDDD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Shape 23"/>
          <p:cNvSpPr/>
          <p:nvPr/>
        </p:nvSpPr>
        <p:spPr>
          <a:xfrm>
            <a:off x="2834640" y="3611880"/>
            <a:ext cx="64008" cy="1417320"/>
          </a:xfrm>
          <a:prstGeom prst="rect">
            <a:avLst/>
          </a:prstGeom>
          <a:solidFill>
            <a:srgbClr val="006B7B"/>
          </a:solidFill>
          <a:ln w="12700">
            <a:solidFill>
              <a:srgbClr val="006B7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26"/>
          <p:cNvSpPr/>
          <p:nvPr/>
        </p:nvSpPr>
        <p:spPr>
          <a:xfrm>
            <a:off x="2953512" y="4572000"/>
            <a:ext cx="1792224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6173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Technology solutions</a:t>
            </a:r>
            <a:endParaRPr lang="en-US" sz="1020" dirty="0"/>
          </a:p>
        </p:txBody>
      </p:sp>
      <p:sp>
        <p:nvSpPr>
          <p:cNvPr id="30" name="Shape 27"/>
          <p:cNvSpPr/>
          <p:nvPr/>
        </p:nvSpPr>
        <p:spPr>
          <a:xfrm>
            <a:off x="5047488" y="3611880"/>
            <a:ext cx="2029968" cy="141732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 w="4445">
            <a:solidFill>
              <a:srgbClr val="CEDDD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Shape 28"/>
          <p:cNvSpPr/>
          <p:nvPr/>
        </p:nvSpPr>
        <p:spPr>
          <a:xfrm>
            <a:off x="5047488" y="3611880"/>
            <a:ext cx="64008" cy="1417320"/>
          </a:xfrm>
          <a:prstGeom prst="rect">
            <a:avLst/>
          </a:prstGeom>
          <a:solidFill>
            <a:srgbClr val="006B7B"/>
          </a:solidFill>
          <a:ln w="12700">
            <a:solidFill>
              <a:srgbClr val="006B7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Text 30"/>
          <p:cNvSpPr/>
          <p:nvPr/>
        </p:nvSpPr>
        <p:spPr>
          <a:xfrm>
            <a:off x="5166360" y="4572000"/>
            <a:ext cx="1792224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6173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Cloud &amp; IT solutions</a:t>
            </a:r>
            <a:endParaRPr lang="en-US" sz="1020" dirty="0"/>
          </a:p>
        </p:txBody>
      </p:sp>
      <p:sp>
        <p:nvSpPr>
          <p:cNvPr id="34" name="Shape 31"/>
          <p:cNvSpPr/>
          <p:nvPr/>
        </p:nvSpPr>
        <p:spPr>
          <a:xfrm>
            <a:off x="7260336" y="3611880"/>
            <a:ext cx="2029968" cy="141732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 w="4445">
            <a:solidFill>
              <a:srgbClr val="CEDDD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Shape 32"/>
          <p:cNvSpPr/>
          <p:nvPr/>
        </p:nvSpPr>
        <p:spPr>
          <a:xfrm>
            <a:off x="7260336" y="3611880"/>
            <a:ext cx="64008" cy="1417320"/>
          </a:xfrm>
          <a:prstGeom prst="rect">
            <a:avLst/>
          </a:prstGeom>
          <a:solidFill>
            <a:srgbClr val="006B7B"/>
          </a:solidFill>
          <a:ln w="12700">
            <a:solidFill>
              <a:srgbClr val="006B7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0" name="Text 37"/>
          <p:cNvSpPr/>
          <p:nvPr/>
        </p:nvSpPr>
        <p:spPr>
          <a:xfrm>
            <a:off x="7379208" y="4572000"/>
            <a:ext cx="1792224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6173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Solutions integration</a:t>
            </a:r>
            <a:endParaRPr lang="en-US" sz="1020" dirty="0"/>
          </a:p>
        </p:txBody>
      </p:sp>
      <p:sp>
        <p:nvSpPr>
          <p:cNvPr id="41" name="Shape 38"/>
          <p:cNvSpPr/>
          <p:nvPr/>
        </p:nvSpPr>
        <p:spPr>
          <a:xfrm>
            <a:off x="9473184" y="3611880"/>
            <a:ext cx="2029968" cy="141732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 w="4445">
            <a:solidFill>
              <a:srgbClr val="CEDDD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Shape 39"/>
          <p:cNvSpPr/>
          <p:nvPr/>
        </p:nvSpPr>
        <p:spPr>
          <a:xfrm>
            <a:off x="9473184" y="3611880"/>
            <a:ext cx="64008" cy="1417320"/>
          </a:xfrm>
          <a:prstGeom prst="rect">
            <a:avLst/>
          </a:prstGeom>
          <a:solidFill>
            <a:srgbClr val="006B7B"/>
          </a:solidFill>
          <a:ln w="12700">
            <a:solidFill>
              <a:srgbClr val="006B7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6" name="Text 43"/>
          <p:cNvSpPr/>
          <p:nvPr/>
        </p:nvSpPr>
        <p:spPr>
          <a:xfrm>
            <a:off x="9592056" y="4572000"/>
            <a:ext cx="1792224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6173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Technology solutions</a:t>
            </a:r>
            <a:endParaRPr lang="en-US" sz="1020" dirty="0"/>
          </a:p>
        </p:txBody>
      </p:sp>
      <p:sp>
        <p:nvSpPr>
          <p:cNvPr id="47" name="Shape 44"/>
          <p:cNvSpPr/>
          <p:nvPr/>
        </p:nvSpPr>
        <p:spPr>
          <a:xfrm>
            <a:off x="630936" y="5404104"/>
            <a:ext cx="10881360" cy="685800"/>
          </a:xfrm>
          <a:prstGeom prst="rect">
            <a:avLst/>
          </a:prstGeom>
          <a:solidFill>
            <a:srgbClr val="F8E9C4"/>
          </a:solidFill>
          <a:ln w="12700">
            <a:solidFill>
              <a:srgbClr val="F8E9C4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8" name="Text 45"/>
          <p:cNvSpPr/>
          <p:nvPr/>
        </p:nvSpPr>
        <p:spPr>
          <a:xfrm>
            <a:off x="868680" y="5559552"/>
            <a:ext cx="21671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20" b="1" dirty="0">
                <a:solidFill>
                  <a:srgbClr val="1E272D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RELATIONSHIP STATUS</a:t>
            </a:r>
            <a:endParaRPr lang="en-US" sz="1720" dirty="0"/>
          </a:p>
        </p:txBody>
      </p:sp>
      <p:sp>
        <p:nvSpPr>
          <p:cNvPr id="49" name="Text 46"/>
          <p:cNvSpPr/>
          <p:nvPr/>
        </p:nvSpPr>
        <p:spPr>
          <a:xfrm>
            <a:off x="3099816" y="5522976"/>
            <a:ext cx="814730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90" dirty="0">
                <a:solidFill>
                  <a:srgbClr val="1E27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Alliance names supplied for this presentation. Confirm partnership status, approved logo use and joint go-to-market language before external release.</a:t>
            </a:r>
            <a:endParaRPr lang="en-US" sz="1190" dirty="0"/>
          </a:p>
        </p:txBody>
      </p:sp>
      <p:pic>
        <p:nvPicPr>
          <p:cNvPr id="50" name="Picture 49" descr="aetheric_logo_correct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9880" y="112288"/>
            <a:ext cx="1299728" cy="809975"/>
          </a:xfrm>
          <a:prstGeom prst="rect">
            <a:avLst/>
          </a:prstGeom>
        </p:spPr>
      </p:pic>
      <p:pic>
        <p:nvPicPr>
          <p:cNvPr id="51" name="Picture 50" descr="deloit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384" y="3941668"/>
            <a:ext cx="1700784" cy="391983"/>
          </a:xfrm>
          <a:prstGeom prst="rect">
            <a:avLst/>
          </a:prstGeom>
        </p:spPr>
      </p:pic>
      <p:pic>
        <p:nvPicPr>
          <p:cNvPr id="52" name="Picture 51" descr="shi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6137" y="3849624"/>
            <a:ext cx="1486972" cy="576072"/>
          </a:xfrm>
          <a:prstGeom prst="rect">
            <a:avLst/>
          </a:prstGeom>
        </p:spPr>
      </p:pic>
      <p:pic>
        <p:nvPicPr>
          <p:cNvPr id="53" name="Picture 52" descr="softchoic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2079" y="3969243"/>
            <a:ext cx="1700784" cy="336833"/>
          </a:xfrm>
          <a:prstGeom prst="rect">
            <a:avLst/>
          </a:prstGeom>
        </p:spPr>
      </p:pic>
      <p:pic>
        <p:nvPicPr>
          <p:cNvPr id="54" name="Picture 53" descr="paragon_micr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24928" y="3896161"/>
            <a:ext cx="1700784" cy="482997"/>
          </a:xfrm>
          <a:prstGeom prst="rect">
            <a:avLst/>
          </a:prstGeom>
        </p:spPr>
      </p:pic>
      <p:pic>
        <p:nvPicPr>
          <p:cNvPr id="55" name="Picture 54" descr="insight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37776" y="3878092"/>
            <a:ext cx="1700784" cy="51913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6B7B"/>
          </a:solidFill>
          <a:ln w="12700">
            <a:solidFill>
              <a:srgbClr val="006B7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30352" y="356616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06B7B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10  /  MILESTONE | MICROSOFT BUILD 2025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530352" y="777240"/>
            <a:ext cx="10789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50" b="1" dirty="0">
                <a:solidFill>
                  <a:srgbClr val="1E272D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KMicro × Microsoft: Purview SDK milestone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566410" y="1353312"/>
            <a:ext cx="1092708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20" dirty="0">
                <a:solidFill>
                  <a:srgbClr val="6173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Microsoft Build 2025  •  KMicro featured among partners integrated with Purview APIs.</a:t>
            </a:r>
            <a:endParaRPr lang="en-US" sz="1320" dirty="0"/>
          </a:p>
        </p:txBody>
      </p:sp>
      <p:sp>
        <p:nvSpPr>
          <p:cNvPr id="7" name="Shape 4"/>
          <p:cNvSpPr/>
          <p:nvPr/>
        </p:nvSpPr>
        <p:spPr>
          <a:xfrm>
            <a:off x="512064" y="6565392"/>
            <a:ext cx="11183112" cy="0"/>
          </a:xfrm>
          <a:prstGeom prst="line">
            <a:avLst/>
          </a:prstGeom>
          <a:noFill/>
          <a:ln w="10160">
            <a:solidFill>
              <a:srgbClr val="CEDDD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530352" y="6601968"/>
            <a:ext cx="914400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810" dirty="0">
                <a:solidFill>
                  <a:srgbClr val="61737C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AETHERICAI  •  DECISION INTELLIGENCE FOR SUPPLY CHAIN OPERATIONS</a:t>
            </a:r>
            <a:endParaRPr lang="en-US" sz="810" dirty="0"/>
          </a:p>
        </p:txBody>
      </p:sp>
      <p:sp>
        <p:nvSpPr>
          <p:cNvPr id="9" name="Text 6"/>
          <p:cNvSpPr/>
          <p:nvPr/>
        </p:nvSpPr>
        <p:spPr>
          <a:xfrm>
            <a:off x="11292840" y="6601968"/>
            <a:ext cx="3657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r">
              <a:buNone/>
            </a:pPr>
            <a:r>
              <a:rPr lang="en-US" sz="840" b="1" dirty="0">
                <a:solidFill>
                  <a:srgbClr val="006B7B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10</a:t>
            </a:r>
            <a:endParaRPr lang="en-US" sz="840" dirty="0"/>
          </a:p>
        </p:txBody>
      </p:sp>
      <p:sp>
        <p:nvSpPr>
          <p:cNvPr id="10" name="Rectangle 9"/>
          <p:cNvSpPr/>
          <p:nvPr/>
        </p:nvSpPr>
        <p:spPr>
          <a:xfrm>
            <a:off x="594360" y="1901952"/>
            <a:ext cx="8449056" cy="3977639"/>
          </a:xfrm>
          <a:prstGeom prst="rect">
            <a:avLst/>
          </a:prstGeom>
          <a:solidFill>
            <a:srgbClr val="FFFFFF"/>
          </a:solidFill>
          <a:ln w="6985">
            <a:solidFill>
              <a:srgbClr val="CEDD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1747771654726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48" y="1920240"/>
            <a:ext cx="8412480" cy="3950208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9189720" y="1901952"/>
            <a:ext cx="2404872" cy="3977639"/>
          </a:xfrm>
          <a:prstGeom prst="roundRect">
            <a:avLst>
              <a:gd name="adj" fmla="val 9000"/>
            </a:avLst>
          </a:prstGeom>
          <a:solidFill>
            <a:srgbClr val="E7F2F4"/>
          </a:solidFill>
          <a:ln w="6985">
            <a:solidFill>
              <a:srgbClr val="CEDD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9189720" y="1901952"/>
            <a:ext cx="59436" cy="3977639"/>
          </a:xfrm>
          <a:prstGeom prst="rect">
            <a:avLst/>
          </a:prstGeom>
          <a:solidFill>
            <a:srgbClr val="006B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409176" y="2130552"/>
            <a:ext cx="1901952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>
                <a:solidFill>
                  <a:srgbClr val="006B7B"/>
                </a:solidFill>
                <a:latin typeface="Roboto Condensed"/>
              </a:rPr>
              <a:t>BUILD 2025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409176" y="2478024"/>
            <a:ext cx="1901952" cy="7589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1E272D"/>
                </a:solidFill>
                <a:latin typeface="Roboto Condensed"/>
              </a:rPr>
              <a:t>A real partner</a:t>
            </a:r>
          </a:p>
          <a:p>
            <a:pPr algn="l">
              <a:spcAft>
                <a:spcPts val="0"/>
              </a:spcAft>
            </a:pPr>
            <a:r>
              <a:rPr sz="2000" b="1">
                <a:solidFill>
                  <a:srgbClr val="1E272D"/>
                </a:solidFill>
                <a:latin typeface="Roboto Condensed"/>
              </a:rPr>
              <a:t>showcase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409176" y="3346704"/>
            <a:ext cx="1856231" cy="6583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240" b="0">
                <a:solidFill>
                  <a:srgbClr val="1E272D"/>
                </a:solidFill>
                <a:latin typeface="Arial"/>
              </a:rPr>
              <a:t>KMicro was featured among companies integrated with Microsoft Purview APIs.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409176" y="4178808"/>
            <a:ext cx="1865376" cy="10972"/>
          </a:xfrm>
          <a:prstGeom prst="rect">
            <a:avLst/>
          </a:prstGeom>
          <a:solidFill>
            <a:srgbClr val="CEDD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409176" y="4361688"/>
            <a:ext cx="1883664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130" b="1">
                <a:solidFill>
                  <a:srgbClr val="006B7B"/>
                </a:solidFill>
                <a:latin typeface="Roboto Condensed"/>
              </a:rPr>
              <a:t>BEHIND THE MILESTONE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409176" y="4648658"/>
            <a:ext cx="2084314" cy="6771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en-CA" sz="1100" dirty="0"/>
              <a:t>Arpitha </a:t>
            </a:r>
            <a:r>
              <a:rPr lang="en-CA" sz="1100" dirty="0" err="1"/>
              <a:t>Dhanapathi</a:t>
            </a:r>
            <a:r>
              <a:rPr lang="en-CA" sz="1100" dirty="0"/>
              <a:t> and the KMicro delivery team played a key role in the Microsoft Purview SDK integration initiative.</a:t>
            </a:r>
            <a:endParaRPr sz="1100" b="0" dirty="0">
              <a:solidFill>
                <a:srgbClr val="1E272D"/>
              </a:solidFill>
              <a:latin typeface="Arial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409176" y="5550408"/>
            <a:ext cx="1847088" cy="274320"/>
          </a:xfrm>
          <a:prstGeom prst="rect">
            <a:avLst/>
          </a:prstGeom>
          <a:solidFill>
            <a:srgbClr val="EDB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491472" y="5586984"/>
            <a:ext cx="1664208" cy="2011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090" b="1">
                <a:solidFill>
                  <a:srgbClr val="1E272D"/>
                </a:solidFill>
                <a:latin typeface="Roboto Condensed"/>
              </a:rPr>
              <a:t>PURVIEW SDK</a:t>
            </a:r>
          </a:p>
        </p:txBody>
      </p:sp>
      <p:pic>
        <p:nvPicPr>
          <p:cNvPr id="23" name="Picture 22" descr="aetheric_logo_correct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9880" y="112288"/>
            <a:ext cx="1299728" cy="8099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06B7B"/>
          </a:solidFill>
          <a:ln w="12700">
            <a:solidFill>
              <a:srgbClr val="006B7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8293608" y="402336"/>
            <a:ext cx="332841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006B7B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11  /  CLOSING  /  DECISION INTELLIGENCE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612648" y="1618488"/>
            <a:ext cx="10826496" cy="1271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570" b="1" dirty="0">
                <a:solidFill>
                  <a:srgbClr val="1E272D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Your ERP knows what happened.</a:t>
            </a:r>
            <a:endParaRPr lang="en-US" sz="3570" dirty="0"/>
          </a:p>
          <a:p>
            <a:pPr marL="0" indent="0" algn="l">
              <a:buNone/>
            </a:pPr>
            <a:r>
              <a:rPr lang="en-US" sz="3570" b="1" dirty="0">
                <a:solidFill>
                  <a:srgbClr val="1E272D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AethericAI helps decide what happens next.</a:t>
            </a:r>
            <a:endParaRPr lang="en-US" sz="3570" dirty="0"/>
          </a:p>
        </p:txBody>
      </p:sp>
      <p:sp>
        <p:nvSpPr>
          <p:cNvPr id="6" name="Text 3"/>
          <p:cNvSpPr/>
          <p:nvPr/>
        </p:nvSpPr>
        <p:spPr>
          <a:xfrm>
            <a:off x="640080" y="3209544"/>
            <a:ext cx="10771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6173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than dashboards: connected signals, modeled trade-offs, governed decisions and the next best action.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630936" y="4297680"/>
            <a:ext cx="3474720" cy="1197864"/>
          </a:xfrm>
          <a:prstGeom prst="roundRect">
            <a:avLst>
              <a:gd name="adj" fmla="val 7634"/>
            </a:avLst>
          </a:prstGeom>
          <a:solidFill>
            <a:srgbClr val="E7F2F4"/>
          </a:solidFill>
          <a:ln w="4445">
            <a:solidFill>
              <a:srgbClr val="CEDDD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5"/>
          <p:cNvSpPr/>
          <p:nvPr/>
        </p:nvSpPr>
        <p:spPr>
          <a:xfrm>
            <a:off x="630936" y="4297680"/>
            <a:ext cx="64008" cy="1197864"/>
          </a:xfrm>
          <a:prstGeom prst="rect">
            <a:avLst/>
          </a:prstGeom>
          <a:solidFill>
            <a:srgbClr val="006B7B"/>
          </a:solidFill>
          <a:ln w="12700">
            <a:solidFill>
              <a:srgbClr val="006B7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841248" y="4471416"/>
            <a:ext cx="3063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006B7B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EXTEND</a:t>
            </a:r>
            <a:endParaRPr lang="en-US" sz="2250" dirty="0"/>
          </a:p>
        </p:txBody>
      </p:sp>
      <p:sp>
        <p:nvSpPr>
          <p:cNvPr id="10" name="Text 7"/>
          <p:cNvSpPr/>
          <p:nvPr/>
        </p:nvSpPr>
        <p:spPr>
          <a:xfrm>
            <a:off x="850392" y="4965192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20" dirty="0">
                <a:solidFill>
                  <a:srgbClr val="1E27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Existing ERP investments</a:t>
            </a:r>
            <a:endParaRPr lang="en-US" sz="1220" dirty="0"/>
          </a:p>
        </p:txBody>
      </p:sp>
      <p:sp>
        <p:nvSpPr>
          <p:cNvPr id="11" name="Shape 8"/>
          <p:cNvSpPr/>
          <p:nvPr/>
        </p:nvSpPr>
        <p:spPr>
          <a:xfrm>
            <a:off x="4361688" y="4297680"/>
            <a:ext cx="3474720" cy="1197864"/>
          </a:xfrm>
          <a:prstGeom prst="roundRect">
            <a:avLst>
              <a:gd name="adj" fmla="val 7634"/>
            </a:avLst>
          </a:prstGeom>
          <a:solidFill>
            <a:srgbClr val="E7F2F4"/>
          </a:solidFill>
          <a:ln w="4445">
            <a:solidFill>
              <a:srgbClr val="CEDDD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9"/>
          <p:cNvSpPr/>
          <p:nvPr/>
        </p:nvSpPr>
        <p:spPr>
          <a:xfrm>
            <a:off x="4361688" y="4297680"/>
            <a:ext cx="64008" cy="1197864"/>
          </a:xfrm>
          <a:prstGeom prst="rect">
            <a:avLst/>
          </a:prstGeom>
          <a:solidFill>
            <a:srgbClr val="006B7B"/>
          </a:solidFill>
          <a:ln w="12700">
            <a:solidFill>
              <a:srgbClr val="006B7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0"/>
          <p:cNvSpPr/>
          <p:nvPr/>
        </p:nvSpPr>
        <p:spPr>
          <a:xfrm>
            <a:off x="4572000" y="4471416"/>
            <a:ext cx="3063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006B7B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PREDICT</a:t>
            </a:r>
            <a:endParaRPr lang="en-US" sz="2250" dirty="0"/>
          </a:p>
        </p:txBody>
      </p:sp>
      <p:sp>
        <p:nvSpPr>
          <p:cNvPr id="14" name="Text 11"/>
          <p:cNvSpPr/>
          <p:nvPr/>
        </p:nvSpPr>
        <p:spPr>
          <a:xfrm>
            <a:off x="4581144" y="4965192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20" dirty="0">
                <a:solidFill>
                  <a:srgbClr val="1E27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Risks, capacity and margin</a:t>
            </a:r>
            <a:endParaRPr lang="en-US" sz="1220" dirty="0"/>
          </a:p>
        </p:txBody>
      </p:sp>
      <p:sp>
        <p:nvSpPr>
          <p:cNvPr id="15" name="Shape 12"/>
          <p:cNvSpPr/>
          <p:nvPr/>
        </p:nvSpPr>
        <p:spPr>
          <a:xfrm>
            <a:off x="8092440" y="4297680"/>
            <a:ext cx="3474720" cy="1197864"/>
          </a:xfrm>
          <a:prstGeom prst="roundRect">
            <a:avLst>
              <a:gd name="adj" fmla="val 7634"/>
            </a:avLst>
          </a:prstGeom>
          <a:solidFill>
            <a:srgbClr val="006B7B"/>
          </a:solidFill>
          <a:ln w="4445">
            <a:solidFill>
              <a:srgbClr val="CEDDD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3"/>
          <p:cNvSpPr/>
          <p:nvPr/>
        </p:nvSpPr>
        <p:spPr>
          <a:xfrm>
            <a:off x="8092440" y="4297680"/>
            <a:ext cx="64008" cy="1197864"/>
          </a:xfrm>
          <a:prstGeom prst="rect">
            <a:avLst/>
          </a:prstGeom>
          <a:solidFill>
            <a:srgbClr val="EDB037"/>
          </a:solidFill>
          <a:ln w="12700">
            <a:solidFill>
              <a:srgbClr val="EDB037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4"/>
          <p:cNvSpPr/>
          <p:nvPr/>
        </p:nvSpPr>
        <p:spPr>
          <a:xfrm>
            <a:off x="8302752" y="4471416"/>
            <a:ext cx="3063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FFFFF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ORCHESTRATE</a:t>
            </a:r>
            <a:endParaRPr lang="en-US" sz="2250" dirty="0"/>
          </a:p>
        </p:txBody>
      </p:sp>
      <p:sp>
        <p:nvSpPr>
          <p:cNvPr id="18" name="Text 15"/>
          <p:cNvSpPr/>
          <p:nvPr/>
        </p:nvSpPr>
        <p:spPr>
          <a:xfrm>
            <a:off x="8311896" y="4965192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Controlled action with audit trails</a:t>
            </a:r>
            <a:endParaRPr lang="en-US" sz="1220" dirty="0"/>
          </a:p>
        </p:txBody>
      </p:sp>
      <p:sp>
        <p:nvSpPr>
          <p:cNvPr id="19" name="Shape 16"/>
          <p:cNvSpPr/>
          <p:nvPr/>
        </p:nvSpPr>
        <p:spPr>
          <a:xfrm>
            <a:off x="630936" y="5870448"/>
            <a:ext cx="10963656" cy="502920"/>
          </a:xfrm>
          <a:prstGeom prst="rect">
            <a:avLst/>
          </a:prstGeom>
          <a:solidFill>
            <a:srgbClr val="EDB037"/>
          </a:solidFill>
          <a:ln w="12700">
            <a:solidFill>
              <a:srgbClr val="EDB037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7"/>
          <p:cNvSpPr/>
          <p:nvPr/>
        </p:nvSpPr>
        <p:spPr>
          <a:xfrm>
            <a:off x="896112" y="5998464"/>
            <a:ext cx="10515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720" b="1" dirty="0">
                <a:solidFill>
                  <a:srgbClr val="1E272D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START WITH A HIGH-VALUE USE CASE.  VALIDATE THE VALUE.  SCALE RESPONSIBLY.</a:t>
            </a:r>
            <a:endParaRPr lang="en-US" sz="1720" dirty="0"/>
          </a:p>
        </p:txBody>
      </p:sp>
      <p:sp>
        <p:nvSpPr>
          <p:cNvPr id="21" name="Text 18"/>
          <p:cNvSpPr/>
          <p:nvPr/>
        </p:nvSpPr>
        <p:spPr>
          <a:xfrm>
            <a:off x="9601200" y="6547104"/>
            <a:ext cx="192938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r">
              <a:buNone/>
            </a:pPr>
            <a:r>
              <a:rPr lang="en-US" sz="1040" dirty="0">
                <a:solidFill>
                  <a:srgbClr val="6173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aethericai.com</a:t>
            </a:r>
            <a:endParaRPr lang="en-US" sz="1040" dirty="0"/>
          </a:p>
        </p:txBody>
      </p:sp>
      <p:pic>
        <p:nvPicPr>
          <p:cNvPr id="22" name="Picture 21" descr="aetheric_logo_correct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188732"/>
            <a:ext cx="1754733" cy="108978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Roboto Condense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1541</Words>
  <Application>Microsoft Office PowerPoint</Application>
  <PresentationFormat>Widescreen</PresentationFormat>
  <Paragraphs>191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Roboto Condensed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AethericAI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AethericAI | Executive Overview</dc:title>
  <dc:subject>AethericAI decision intelligence and supply chain orchestration</dc:subject>
  <dc:creator>AethericAI executive briefing — prepared from public sources and supplied instructions</dc:creator>
  <cp:lastModifiedBy>Chirayu Baliyan</cp:lastModifiedBy>
  <cp:revision>2</cp:revision>
  <dcterms:created xsi:type="dcterms:W3CDTF">2026-10-27T08:34:00Z</dcterms:created>
  <dcterms:modified xsi:type="dcterms:W3CDTF">2026-10-27T11:08:19Z</dcterms:modified>
</cp:coreProperties>
</file>