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1.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ba9e1b06-ed21-eed8-9ac2-af93499ea7c6}">
          <p14:sldIdLst>
            <p14:sldId id="256"/>
            <p14:sldId id="257"/>
            <p14:sldId id="258"/>
            <p14:sldId id="259"/>
          </p14:sldIdLst>
        </p14:section>
        <p14:section name="Cleaning" id="{fb32e144-f9b0-8a8c-365d-a877bbe41ae7}">
          <p14:sldIdLst>
            <p14:sldId id="260"/>
            <p14:sldId id="261"/>
            <p14:sldId id="262"/>
            <p14:sldId id="263"/>
          </p14:sldIdLst>
        </p14:section>
        <p14:section name="Simulation" id="{2c620d93-e634-93d5-97aa-e2156549688e}">
          <p14:sldIdLst>
            <p14:sldId id="264"/>
            <p14:sldId id="265"/>
            <p14:sldId id="266"/>
            <p14:sldId id="267"/>
          </p14:sldIdLst>
        </p14:section>
        <p14:section name="Opportunities" id="{2b32451f-b435-bc5c-6c5f-b335b550215b}">
          <p14:sldIdLst>
            <p14:sldId id="268"/>
            <p14:sldId id="269"/>
            <p14:sldId id="270"/>
            <p14:sldId id="271"/>
          </p14:sldIdLst>
        </p14:section>
        <p14:section name="Gaps" id="{7e944799-2fc9-d6cf-808c-c7159512f83d}">
          <p14:sldIdLst>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Paid hours with no scan</c:v>
                </c:pt>
              </c:strCache>
            </c:strRef>
          </c:tx>
          <c:spPr>
            <a:solidFill>
              <a:srgbClr val="D98E04"/>
            </a:solidFill>
            <a:effectLst/>
          </c:spPr>
          <c:invertIfNegative val="0"/>
          <c:dLbls>
            <c:numFmt formatCode="0&quot;%&quot;" sourceLinked="0"/>
            <c:txPr>
              <a:bodyPr/>
              <a:lstStyle/>
              <a:p>
                <a:pPr>
                  <a:defRPr b="0" i="0" strike="noStrike" sz="1200" u="none">
                    <a:solidFill>
                      <a:srgbClr val="1B2631"/>
                    </a:solidFill>
                    <a:latin typeface="+mn-lt"/>
                  </a:defRPr>
                </a:pPr>
              </a:p>
            </c:txPr>
            <c:showLegendKey val="0"/>
            <c:showVal val="1"/>
            <c:showCatName val="0"/>
            <c:showSerName val="0"/>
            <c:showPercent val="0"/>
            <c:showBubbleSize val="0"/>
            <c:showLeaderLines val="0"/>
          </c:dLbls>
          <c:cat>
            <c:multiLvlStrRef>
              <c:f>Sheet1!$A$2:$A$8</c:f>
              <c:multiLvlStrCache>
                <c:ptCount val="7"/>
                <c:lvl>
                  <c:pt idx="0">
                    <c:v>2100-04</c:v>
                  </c:pt>
                  <c:pt idx="1">
                    <c:v>2100-07</c:v>
                  </c:pt>
                  <c:pt idx="2">
                    <c:v>2100-01</c:v>
                  </c:pt>
                  <c:pt idx="3">
                    <c:v>2100-12</c:v>
                  </c:pt>
                  <c:pt idx="4">
                    <c:v>2100-15</c:v>
                  </c:pt>
                  <c:pt idx="5">
                    <c:v>2100-14</c:v>
                  </c:pt>
                  <c:pt idx="6">
                    <c:v>2100</c:v>
                  </c:pt>
                </c:lvl>
              </c:multiLvlStrCache>
            </c:multiLvlStrRef>
          </c:cat>
          <c:val>
            <c:numRef>
              <c:f>Sheet1!$B$2:$B$8</c:f>
              <c:numCache>
                <c:formatCode>General</c:formatCode>
                <c:ptCount val="7"/>
                <c:pt idx="0">
                  <c:v>49.5</c:v>
                </c:pt>
                <c:pt idx="1">
                  <c:v>63.8</c:v>
                </c:pt>
                <c:pt idx="2">
                  <c:v>66.7</c:v>
                </c:pt>
                <c:pt idx="3">
                  <c:v>70.6</c:v>
                </c:pt>
                <c:pt idx="4">
                  <c:v>74.9</c:v>
                </c:pt>
                <c:pt idx="5">
                  <c:v>82.2</c:v>
                </c:pt>
                <c:pt idx="6">
                  <c:v>87.5</c:v>
                </c:pt>
              </c:numCache>
            </c:numRef>
          </c:val>
        </c:ser>
        <c:dLbls>
          <c:numFmt formatCode="0&quot;%&quot;" sourceLinked="0"/>
          <c:txPr>
            <a:bodyPr/>
            <a:lstStyle/>
            <a:p>
              <a:pPr>
                <a:defRPr b="0" i="0" strike="noStrike" sz="1200" u="none">
                  <a:solidFill>
                    <a:srgbClr val="1B2631"/>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631"/>
                </a:solidFill>
                <a:latin typeface="+mn-lt"/>
              </a:defRPr>
            </a:pPr>
            <a:endParaRPr lang="en-US"/>
          </a:p>
        </c:txPr>
        <c:crossAx val="2094734552"/>
        <c:crosses val="autoZero"/>
        <c:auto val="1"/>
        <c:lblAlgn val="ctr"/>
        <c:noMultiLvlLbl val="1"/>
      </c:catAx>
      <c:valAx>
        <c:axId val="2094734552"/>
        <c:scaling>
          <c:orientation val="minMax"/>
          <c:max val="1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7C8B96"/>
                </a:solidFill>
                <a:latin typeface="+mn-lt"/>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show the team and Binzagr exactly what happened to their data, what is real, what is simulated, and what we still need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 639k is Jeddah warehouse labour only: one lever at one site. It was SAR 657k on 21 Oct; Binzagr's user list and mappings of 22 Oct refined it (a person's logins merged by payroll number, wages by WMS role, standards by line size). The head count from employee IDs (about 160 people paid, 202 IDs scanning a month) raises the labour bill to about SAR 9.2M a year and the unscanned share of paid time to 59%, but not the savings, which come from the shifts people actually worked. SAR 2.3M adds four levers from the Riyadh sales data. All values are simulated annual profit impact and are labelled; the method is the point, the totals grow as more sites and clusters are added.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Raw is never changed. Cleaned = deterministic fixes. Simulated = labelled stand-ins. Gaps = the request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Totals of sales and returns are identical to the raw files to the cent. WMS quantities per activity type are identical to raw.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Binzagr's mapping files are attached exactly as sent; where they contradict themselves (code 080) or the log (code 100), both values are kept and flagged for Badr. The files close three gaps: which activities are billed, who is behind each badge, and units in cases and pallets.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Labels: Actual = Binzagr data; Inferred = derived from Binzagr data by a rule; Researched = cited public figure; Simulated = computed from researched or assumed parameters.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time the scans can see is counted; unscanned paid time (59% on the head-count basis) is excluded. The head count changes the labour bill (about SAR 9.2M a year), not the savings. Batch-posting logins and warehouse managers are not benchmarked. The SAR value rests on a researched cost of about SAR 24 per paid hour; one month of Binzagr labour cost validates it (V4). Was SAR 657k (513k-832k) on 21 Oct, before Binzagr's user list: merging a person's logins and costing by role moved it by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lever: driver from Binzagr data x a stated capture rate x margin. Rep productivity: territories differ, so the median is a soft target. Price leakage may include approved deals; confirm with Neeraj. Returns: no reason codes, so half of avoided returns are assumed written off. Receivables are healthy (about 24 days of sales outstanding), so not a lever. Free goods worth about SAR 1.8M a year are trade spend, out of scope.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011680"/>
            <a:ext cx="10515600" cy="146304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3" name="Text 0"/>
          <p:cNvSpPr/>
          <p:nvPr>
            <p:ph idx="101" type="body" hasCustomPrompt="1"/>
          </p:nvPr>
        </p:nvSpPr>
        <p:spPr>
          <a:xfrm>
            <a:off x="548640" y="3611880"/>
            <a:ext cx="9601200" cy="1097280"/>
          </a:xfrm>
          <a:prstGeom prst="rect">
            <a:avLst/>
          </a:prstGeom>
          <a:noFill/>
          <a:ln/>
        </p:spPr>
        <p:txBody>
          <a:bodyPr wrap="square" rtlCol="0"/>
          <a:lstStyle>
            <a:lvl1pPr algn="l" indent="0" marL="0">
              <a:buNone/>
              <a:defRPr lang="en-US" sz="2000" dirty="0">
                <a:solidFill>
                  <a:schemeClr val="accent6"/>
                </a:solidFill>
              </a:defRPr>
            </a:lvl1pPr>
          </a:lstStyle>
          <a:p>
            <a:pPr algn="l" indent="0" marL="0">
              <a:buNone/>
            </a:pPr>
            <a:endParaRPr lang="en-US" sz="2000" dirty="0"/>
          </a:p>
        </p:txBody>
      </p:sp>
      <p:sp>
        <p:nvSpPr>
          <p:cNvPr id="4" name="Text 0"/>
          <p:cNvSpPr/>
          <p:nvPr/>
        </p:nvSpPr>
        <p:spPr>
          <a:xfrm>
            <a:off x="548640" y="6172200"/>
            <a:ext cx="7315200" cy="320040"/>
          </a:xfrm>
          <a:prstGeom prst="rect">
            <a:avLst/>
          </a:prstGeom>
          <a:noFill/>
          <a:ln/>
        </p:spPr>
        <p:txBody>
          <a:bodyPr wrap="square" lIns="0" tIns="0" rIns="0" bIns="0" rtlCol="0" anchor="ctr"/>
          <a:lstStyle/>
          <a:p>
            <a:pPr indent="0" marL="0">
              <a:buNone/>
            </a:pPr>
            <a:r>
              <a:rPr lang="en-US" sz="1100" dirty="0">
                <a:solidFill>
                  <a:schemeClr val="accent6"/>
                </a:solidFill>
              </a:rPr>
              <a:t>AethericAI  |  Binzagr PoV  |  Confidential</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377440"/>
            <a:ext cx="10058400" cy="1097280"/>
          </a:xfrm>
          <a:prstGeom prst="rect">
            <a:avLst/>
          </a:prstGeom>
          <a:noFill/>
          <a:ln/>
        </p:spPr>
        <p:txBody>
          <a:bodyPr wrap="square" rtlCol="0"/>
          <a:lstStyle>
            <a:lvl1pPr algn="l" indent="0" marL="0">
              <a:buNone/>
              <a:defRPr lang="en-US" sz="4000" b="1" dirty="0">
                <a:solidFill>
                  <a:schemeClr val="bg1"/>
                </a:solidFill>
              </a:defRPr>
            </a:lvl1pPr>
          </a:lstStyle>
          <a:p>
            <a:pPr algn="l" indent="0" marL="0">
              <a:buNone/>
            </a:pPr>
            <a:endParaRPr lang="en-US" sz="4000" dirty="0"/>
          </a:p>
        </p:txBody>
      </p:sp>
      <p:sp>
        <p:nvSpPr>
          <p:cNvPr id="3" name="Text 0"/>
          <p:cNvSpPr/>
          <p:nvPr>
            <p:ph idx="101" type="body" hasCustomPrompt="1"/>
          </p:nvPr>
        </p:nvSpPr>
        <p:spPr>
          <a:xfrm>
            <a:off x="548640" y="3611880"/>
            <a:ext cx="9601200" cy="914400"/>
          </a:xfrm>
          <a:prstGeom prst="rect">
            <a:avLst/>
          </a:prstGeom>
          <a:noFill/>
          <a:ln/>
        </p:spPr>
        <p:txBody>
          <a:bodyPr wrap="square" rtlCol="0"/>
          <a:lstStyle>
            <a:lvl1pPr indent="0" marL="0">
              <a:buNone/>
              <a:defRPr lang="en-US" sz="1800" dirty="0">
                <a:solidFill>
                  <a:schemeClr val="accent6"/>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sp>
        <p:nvSpPr>
          <p:cNvPr id="3" name="Text 0"/>
          <p:cNvSpPr/>
          <p:nvPr/>
        </p:nvSpPr>
        <p:spPr>
          <a:xfrm>
            <a:off x="548640" y="6355080"/>
            <a:ext cx="7315200" cy="274320"/>
          </a:xfrm>
          <a:prstGeom prst="rect">
            <a:avLst/>
          </a:prstGeom>
          <a:noFill/>
          <a:ln/>
        </p:spPr>
        <p:txBody>
          <a:bodyPr wrap="square" lIns="0" tIns="0" rIns="0" bIns="0" rtlCol="0" anchor="ctr"/>
          <a:lstStyle/>
          <a:p>
            <a:pPr indent="0" marL="0">
              <a:buNone/>
            </a:pPr>
            <a:r>
              <a:rPr lang="en-US" sz="1000" dirty="0">
                <a:solidFill>
                  <a:schemeClr val="accent5"/>
                </a:solidFill>
              </a:rPr>
              <a:t>Binzagr PoV  |  Data cleaning, simulation and gaps</a:t>
            </a:r>
            <a:endParaRPr lang="en-US" sz="10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548640" y="2011680"/>
            <a:ext cx="10515600" cy="1463040"/>
          </a:xfrm>
          <a:prstGeom prst="rect">
            <a:avLst/>
          </a:prstGeom>
          <a:noFill/>
          <a:ln/>
        </p:spPr>
        <p:txBody>
          <a:bodyPr wrap="square" lIns="0" tIns="0" rIns="0" bIns="0" rtlCol="0" anchor="b"/>
          <a:lstStyle/>
          <a:p>
            <a:pPr algn="l" indent="0" marL="0">
              <a:buNone/>
            </a:pPr>
            <a:r>
              <a:rPr lang="en-US" sz="4400" b="1" dirty="0">
                <a:solidFill>
                  <a:schemeClr val="bg1"/>
                </a:solidFill>
              </a:rPr>
              <a:t>From raw data to a simulated labour P&amp;L</a:t>
            </a:r>
            <a:endParaRPr lang="en-US" sz="4400" dirty="0"/>
          </a:p>
        </p:txBody>
      </p:sp>
      <p:sp>
        <p:nvSpPr>
          <p:cNvPr id="3" name="Text 0"/>
          <p:cNvSpPr/>
          <p:nvPr>
            <p:ph idx="101" type="body" hasCustomPrompt="1"/>
          </p:nvPr>
        </p:nvSpPr>
        <p:spPr>
          <a:xfrm>
            <a:off x="548640" y="3611880"/>
            <a:ext cx="9601200" cy="1097280"/>
          </a:xfrm>
          <a:prstGeom prst="rect">
            <a:avLst/>
          </a:prstGeom>
          <a:noFill/>
          <a:ln/>
        </p:spPr>
        <p:txBody>
          <a:bodyPr wrap="square" lIns="0" tIns="0" rIns="0" bIns="0" rtlCol="0" anchor="t"/>
          <a:lstStyle/>
          <a:p>
            <a:pPr algn="l" indent="0" marL="0">
              <a:buNone/>
            </a:pPr>
            <a:r>
              <a:rPr lang="en-US" sz="2000" dirty="0">
                <a:solidFill>
                  <a:schemeClr val="accent6"/>
                </a:solidFill>
              </a:rPr>
              <a:t>How the Binzagr data was cleaned, how the missing fields were simulated, and what only Binzagr can still give us  |  22 October 2026</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The short version</a:t>
            </a:r>
            <a:endParaRPr lang="en-US" sz="3200" dirty="0"/>
          </a:p>
        </p:txBody>
      </p:sp>
      <p:sp>
        <p:nvSpPr>
          <p:cNvPr id="3" name="Text 1"/>
          <p:cNvSpPr txBox="1"/>
          <p:nvPr/>
        </p:nvSpPr>
        <p:spPr>
          <a:xfrm>
            <a:off x="548640" y="1371600"/>
            <a:ext cx="2606040" cy="914400"/>
          </a:xfrm>
          <a:prstGeom prst="rect">
            <a:avLst/>
          </a:prstGeom>
          <a:noFill/>
          <a:ln/>
        </p:spPr>
        <p:txBody>
          <a:bodyPr wrap="square" lIns="0" tIns="0" rIns="0" bIns="0" rtlCol="0" anchor="b"/>
          <a:lstStyle/>
          <a:p>
            <a:pPr indent="0" marL="0">
              <a:buNone/>
            </a:pPr>
            <a:r>
              <a:rPr lang="en-US" sz="3800" b="1" dirty="0">
                <a:solidFill>
                  <a:schemeClr val="tx2"/>
                </a:solidFill>
              </a:rPr>
              <a:t>4.54M</a:t>
            </a:r>
            <a:endParaRPr lang="en-US" sz="3800" dirty="0"/>
          </a:p>
        </p:txBody>
      </p:sp>
      <p:sp>
        <p:nvSpPr>
          <p:cNvPr id="4" name="Text 2"/>
          <p:cNvSpPr txBox="1"/>
          <p:nvPr/>
        </p:nvSpPr>
        <p:spPr>
          <a:xfrm>
            <a:off x="548640" y="2331720"/>
            <a:ext cx="2606040" cy="822960"/>
          </a:xfrm>
          <a:prstGeom prst="rect">
            <a:avLst/>
          </a:prstGeom>
          <a:noFill/>
          <a:ln/>
        </p:spPr>
        <p:txBody>
          <a:bodyPr wrap="square" lIns="0" tIns="0" rIns="0" bIns="0" rtlCol="0" anchor="t"/>
          <a:lstStyle/>
          <a:p>
            <a:pPr indent="0" marL="0">
              <a:buNone/>
            </a:pPr>
            <a:r>
              <a:rPr lang="en-US" sz="1400" dirty="0">
                <a:solidFill>
                  <a:schemeClr val="tx1"/>
                </a:solidFill>
              </a:rPr>
              <a:t>warehouse scans cleaned; every row traceable to the raw file</a:t>
            </a:r>
            <a:endParaRPr lang="en-US" sz="1400" dirty="0"/>
          </a:p>
        </p:txBody>
      </p:sp>
      <p:sp>
        <p:nvSpPr>
          <p:cNvPr id="5" name="Text 3"/>
          <p:cNvSpPr txBox="1"/>
          <p:nvPr/>
        </p:nvSpPr>
        <p:spPr>
          <a:xfrm>
            <a:off x="3355848" y="1371600"/>
            <a:ext cx="2606040" cy="914400"/>
          </a:xfrm>
          <a:prstGeom prst="rect">
            <a:avLst/>
          </a:prstGeom>
          <a:noFill/>
          <a:ln/>
        </p:spPr>
        <p:txBody>
          <a:bodyPr wrap="square" lIns="0" tIns="0" rIns="0" bIns="0" rtlCol="0" anchor="b"/>
          <a:lstStyle/>
          <a:p>
            <a:pPr indent="0" marL="0">
              <a:buNone/>
            </a:pPr>
            <a:r>
              <a:rPr lang="en-US" sz="3800" b="1" dirty="0">
                <a:solidFill>
                  <a:schemeClr val="accent3"/>
                </a:solidFill>
              </a:rPr>
              <a:t>SAR 639k</a:t>
            </a:r>
            <a:endParaRPr lang="en-US" sz="3800" dirty="0"/>
          </a:p>
        </p:txBody>
      </p:sp>
      <p:sp>
        <p:nvSpPr>
          <p:cNvPr id="6" name="Text 4"/>
          <p:cNvSpPr txBox="1"/>
          <p:nvPr/>
        </p:nvSpPr>
        <p:spPr>
          <a:xfrm>
            <a:off x="3355848" y="2331720"/>
            <a:ext cx="2606040" cy="822960"/>
          </a:xfrm>
          <a:prstGeom prst="rect">
            <a:avLst/>
          </a:prstGeom>
          <a:noFill/>
          <a:ln/>
        </p:spPr>
        <p:txBody>
          <a:bodyPr wrap="square" lIns="0" tIns="0" rIns="0" bIns="0" rtlCol="0" anchor="t"/>
          <a:lstStyle/>
          <a:p>
            <a:pPr indent="0" marL="0">
              <a:buNone/>
            </a:pPr>
            <a:r>
              <a:rPr lang="en-US" sz="1400" dirty="0">
                <a:solidFill>
                  <a:schemeClr val="tx1"/>
                </a:solidFill>
              </a:rPr>
              <a:t>a year from Jeddah warehouse labour alone (~11 FTE, range SAR 492k-806k)</a:t>
            </a:r>
            <a:endParaRPr lang="en-US" sz="1400" dirty="0"/>
          </a:p>
        </p:txBody>
      </p:sp>
      <p:sp>
        <p:nvSpPr>
          <p:cNvPr id="7" name="Text 5"/>
          <p:cNvSpPr txBox="1"/>
          <p:nvPr/>
        </p:nvSpPr>
        <p:spPr>
          <a:xfrm>
            <a:off x="6163056" y="1371600"/>
            <a:ext cx="2606040" cy="914400"/>
          </a:xfrm>
          <a:prstGeom prst="rect">
            <a:avLst/>
          </a:prstGeom>
          <a:noFill/>
          <a:ln/>
        </p:spPr>
        <p:txBody>
          <a:bodyPr wrap="square" lIns="0" tIns="0" rIns="0" bIns="0" rtlCol="0" anchor="b"/>
          <a:lstStyle/>
          <a:p>
            <a:pPr indent="0" marL="0">
              <a:buNone/>
            </a:pPr>
            <a:r>
              <a:rPr lang="en-US" sz="3800" b="1" dirty="0">
                <a:solidFill>
                  <a:schemeClr val="accent3"/>
                </a:solidFill>
              </a:rPr>
              <a:t>SAR 2.3M</a:t>
            </a:r>
            <a:endParaRPr lang="en-US" sz="3800" dirty="0"/>
          </a:p>
        </p:txBody>
      </p:sp>
      <p:sp>
        <p:nvSpPr>
          <p:cNvPr id="8" name="Text 6"/>
          <p:cNvSpPr txBox="1"/>
          <p:nvPr/>
        </p:nvSpPr>
        <p:spPr>
          <a:xfrm>
            <a:off x="6163056" y="2331720"/>
            <a:ext cx="2606040" cy="822960"/>
          </a:xfrm>
          <a:prstGeom prst="rect">
            <a:avLst/>
          </a:prstGeom>
          <a:noFill/>
          <a:ln/>
        </p:spPr>
        <p:txBody>
          <a:bodyPr wrap="square" lIns="0" tIns="0" rIns="0" bIns="0" rtlCol="0" anchor="t"/>
          <a:lstStyle/>
          <a:p>
            <a:pPr indent="0" marL="0">
              <a:buNone/>
            </a:pPr>
            <a:r>
              <a:rPr lang="en-US" sz="1400" dirty="0">
                <a:solidFill>
                  <a:schemeClr val="tx1"/>
                </a:solidFill>
              </a:rPr>
              <a:t>a year across five levers sized from the data in hand (range SAR 1.1M-3.9M)</a:t>
            </a:r>
            <a:endParaRPr lang="en-US" sz="1400" dirty="0"/>
          </a:p>
        </p:txBody>
      </p:sp>
      <p:sp>
        <p:nvSpPr>
          <p:cNvPr id="9" name="Text 7"/>
          <p:cNvSpPr txBox="1"/>
          <p:nvPr/>
        </p:nvSpPr>
        <p:spPr>
          <a:xfrm>
            <a:off x="8970264" y="1371600"/>
            <a:ext cx="2606040" cy="914400"/>
          </a:xfrm>
          <a:prstGeom prst="rect">
            <a:avLst/>
          </a:prstGeom>
          <a:noFill/>
          <a:ln/>
        </p:spPr>
        <p:txBody>
          <a:bodyPr wrap="square" lIns="0" tIns="0" rIns="0" bIns="0" rtlCol="0" anchor="b"/>
          <a:lstStyle/>
          <a:p>
            <a:pPr indent="0" marL="0">
              <a:buNone/>
            </a:pPr>
            <a:r>
              <a:rPr lang="en-US" sz="3800" b="1" dirty="0">
                <a:solidFill>
                  <a:schemeClr val="accent2"/>
                </a:solidFill>
              </a:rPr>
              <a:t>59%</a:t>
            </a:r>
            <a:endParaRPr lang="en-US" sz="3800" dirty="0"/>
          </a:p>
        </p:txBody>
      </p:sp>
      <p:sp>
        <p:nvSpPr>
          <p:cNvPr id="10" name="Text 8"/>
          <p:cNvSpPr txBox="1"/>
          <p:nvPr/>
        </p:nvSpPr>
        <p:spPr>
          <a:xfrm>
            <a:off x="8970264" y="2331720"/>
            <a:ext cx="2606040" cy="822960"/>
          </a:xfrm>
          <a:prstGeom prst="rect">
            <a:avLst/>
          </a:prstGeom>
          <a:noFill/>
          <a:ln/>
        </p:spPr>
        <p:txBody>
          <a:bodyPr wrap="square" lIns="0" tIns="0" rIns="0" bIns="0" rtlCol="0" anchor="t"/>
          <a:lstStyle/>
          <a:p>
            <a:pPr indent="0" marL="0">
              <a:buNone/>
            </a:pPr>
            <a:r>
              <a:rPr lang="en-US" sz="1400" dirty="0">
                <a:solidFill>
                  <a:schemeClr val="tx1"/>
                </a:solidFill>
              </a:rPr>
              <a:t>of paid warehouse time has no scan (~160 people paid): the next opportunity to measure</a:t>
            </a:r>
            <a:endParaRPr lang="en-US" sz="1400" dirty="0"/>
          </a:p>
        </p:txBody>
      </p:sp>
      <p:sp>
        <p:nvSpPr>
          <p:cNvPr id="11" name="ask card"/>
          <p:cNvSpPr/>
          <p:nvPr/>
        </p:nvSpPr>
        <p:spPr>
          <a:xfrm>
            <a:off x="548640" y="3657600"/>
            <a:ext cx="11064240" cy="2011680"/>
          </a:xfrm>
          <a:prstGeom prst="roundRect">
            <a:avLst>
              <a:gd name="adj" fmla="val 3636"/>
            </a:avLst>
          </a:prstGeom>
          <a:solidFill>
            <a:schemeClr val="bg2"/>
          </a:solidFill>
          <a:ln w="12700">
            <a:solidFill>
              <a:schemeClr val="bg2"/>
            </a:solidFill>
            <a:prstDash val="solid"/>
          </a:ln>
        </p:spPr>
      </p:sp>
      <p:sp>
        <p:nvSpPr>
          <p:cNvPr id="12" name="Shape 10"/>
          <p:cNvSpPr/>
          <p:nvPr/>
        </p:nvSpPr>
        <p:spPr>
          <a:xfrm>
            <a:off x="868680" y="3931920"/>
            <a:ext cx="457200" cy="457200"/>
          </a:xfrm>
          <a:prstGeom prst="ellipse">
            <a:avLst/>
          </a:prstGeom>
          <a:solidFill>
            <a:schemeClr val="tx2"/>
          </a:solidFill>
          <a:ln w="12700">
            <a:solidFill>
              <a:schemeClr val="tx2"/>
            </a:solidFill>
            <a:prstDash val="solid"/>
          </a:ln>
        </p:spPr>
      </p:sp>
      <p:sp>
        <p:nvSpPr>
          <p:cNvPr id="13" name="Text 11"/>
          <p:cNvSpPr txBox="1"/>
          <p:nvPr/>
        </p:nvSpPr>
        <p:spPr>
          <a:xfrm>
            <a:off x="868680" y="393192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14" name="Text 12"/>
          <p:cNvSpPr txBox="1"/>
          <p:nvPr/>
        </p:nvSpPr>
        <p:spPr>
          <a:xfrm>
            <a:off x="1554480" y="3913632"/>
            <a:ext cx="9692640" cy="502920"/>
          </a:xfrm>
          <a:prstGeom prst="rect">
            <a:avLst/>
          </a:prstGeom>
          <a:noFill/>
          <a:ln/>
        </p:spPr>
        <p:txBody>
          <a:bodyPr wrap="square" lIns="0" tIns="0" rIns="0" bIns="0" rtlCol="0" anchor="t"/>
          <a:lstStyle/>
          <a:p>
            <a:pPr indent="0" marL="0">
              <a:buNone/>
            </a:pPr>
            <a:r>
              <a:rPr lang="en-US" sz="1800" b="1" dirty="0">
                <a:solidFill>
                  <a:schemeClr val="tx2"/>
                </a:solidFill>
              </a:rPr>
              <a:t>Five things only Binzagr can provide turn the simulation into their actual P&amp;L</a:t>
            </a:r>
            <a:endParaRPr lang="en-US" sz="1800" dirty="0"/>
          </a:p>
        </p:txBody>
      </p:sp>
      <p:sp>
        <p:nvSpPr>
          <p:cNvPr id="15" name="Text 13"/>
          <p:cNvSpPr txBox="1"/>
          <p:nvPr/>
        </p:nvSpPr>
        <p:spPr>
          <a:xfrm>
            <a:off x="1554480" y="4480560"/>
            <a:ext cx="9692640" cy="411480"/>
          </a:xfrm>
          <a:prstGeom prst="rect">
            <a:avLst/>
          </a:prstGeom>
          <a:noFill/>
          <a:ln/>
        </p:spPr>
        <p:txBody>
          <a:bodyPr wrap="square" lIns="0" tIns="0" rIns="0" bIns="0" rtlCol="0" anchor="t"/>
          <a:lstStyle/>
          <a:p>
            <a:pPr indent="0" marL="0">
              <a:buNone/>
            </a:pPr>
            <a:r>
              <a:rPr lang="en-US" sz="1600" dirty="0">
                <a:solidFill>
                  <a:schemeClr val="tx1"/>
                </a:solidFill>
              </a:rPr>
              <a:t>Actual Jeddah P&amp;L  ·  attendance by payroll number  ·  labour cost and headcount  ·  rate card  ·  site register</a:t>
            </a:r>
            <a:endParaRPr lang="en-US" sz="1600" dirty="0"/>
          </a:p>
        </p:txBody>
      </p:sp>
      <p:sp>
        <p:nvSpPr>
          <p:cNvPr id="16" name="Text 14"/>
          <p:cNvSpPr txBox="1"/>
          <p:nvPr/>
        </p:nvSpPr>
        <p:spPr>
          <a:xfrm>
            <a:off x="1554480" y="4937760"/>
            <a:ext cx="9692640" cy="594360"/>
          </a:xfrm>
          <a:prstGeom prst="rect">
            <a:avLst/>
          </a:prstGeom>
          <a:noFill/>
          <a:ln/>
        </p:spPr>
        <p:txBody>
          <a:bodyPr wrap="square" lIns="0" tIns="0" rIns="0" bIns="0" rtlCol="0" anchor="t"/>
          <a:lstStyle/>
          <a:p>
            <a:pPr indent="0" marL="0">
              <a:buNone/>
            </a:pPr>
            <a:r>
              <a:rPr lang="en-US" sz="1400" dirty="0">
                <a:solidFill>
                  <a:schemeClr val="accent5"/>
                </a:solidFill>
              </a:rPr>
              <a:t>Plus one quick check: your current cost per case and per pallet. Everything else is cleaned or simulated already, each number labelled Actual, Inferred, Researched or Simulated.</a:t>
            </a:r>
            <a:endParaRPr lang="en-US" sz="14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Four layers, each with its own rules</a:t>
            </a:r>
            <a:endParaRPr lang="en-US" sz="3200" dirty="0"/>
          </a:p>
        </p:txBody>
      </p:sp>
      <p:sp>
        <p:nvSpPr>
          <p:cNvPr id="3" name="layer 01 Raw"/>
          <p:cNvSpPr/>
          <p:nvPr/>
        </p:nvSpPr>
        <p:spPr>
          <a:xfrm>
            <a:off x="548640" y="1645920"/>
            <a:ext cx="2514600" cy="2926080"/>
          </a:xfrm>
          <a:prstGeom prst="roundRect">
            <a:avLst>
              <a:gd name="adj" fmla="val 3636"/>
            </a:avLst>
          </a:prstGeom>
          <a:solidFill>
            <a:schemeClr val="accent5"/>
          </a:solidFill>
          <a:ln w="12700">
            <a:solidFill>
              <a:schemeClr val="bg1"/>
            </a:solidFill>
            <a:prstDash val="solid"/>
          </a:ln>
        </p:spPr>
      </p:sp>
      <p:sp>
        <p:nvSpPr>
          <p:cNvPr id="4" name="Text 2"/>
          <p:cNvSpPr txBox="1"/>
          <p:nvPr/>
        </p:nvSpPr>
        <p:spPr>
          <a:xfrm>
            <a:off x="777240" y="1874520"/>
            <a:ext cx="2103120" cy="548640"/>
          </a:xfrm>
          <a:prstGeom prst="rect">
            <a:avLst/>
          </a:prstGeom>
          <a:noFill/>
          <a:ln/>
        </p:spPr>
        <p:txBody>
          <a:bodyPr wrap="square" lIns="0" tIns="0" rIns="0" bIns="0" rtlCol="0" anchor="t"/>
          <a:lstStyle/>
          <a:p>
            <a:pPr indent="0" marL="0">
              <a:buNone/>
            </a:pPr>
            <a:r>
              <a:rPr lang="en-US" sz="2400" b="1" dirty="0">
                <a:solidFill>
                  <a:schemeClr val="bg1"/>
                </a:solidFill>
              </a:rPr>
              <a:t>01 Raw</a:t>
            </a:r>
            <a:endParaRPr lang="en-US" sz="2400" dirty="0"/>
          </a:p>
        </p:txBody>
      </p:sp>
      <p:sp>
        <p:nvSpPr>
          <p:cNvPr id="5" name="Text 3"/>
          <p:cNvSpPr txBox="1"/>
          <p:nvPr/>
        </p:nvSpPr>
        <p:spPr>
          <a:xfrm>
            <a:off x="777240" y="2560320"/>
            <a:ext cx="2103120" cy="1097280"/>
          </a:xfrm>
          <a:prstGeom prst="rect">
            <a:avLst/>
          </a:prstGeom>
          <a:noFill/>
          <a:ln/>
        </p:spPr>
        <p:txBody>
          <a:bodyPr wrap="square" lIns="0" tIns="0" rIns="0" bIns="0" rtlCol="0" anchor="t"/>
          <a:lstStyle/>
          <a:p>
            <a:pPr indent="0" marL="0">
              <a:buNone/>
            </a:pPr>
            <a:r>
              <a:rPr lang="en-US" sz="1500" dirty="0">
                <a:solidFill>
                  <a:schemeClr val="bg1"/>
                </a:solidFill>
              </a:rPr>
              <a:t>Files exactly as Binzagr sent them</a:t>
            </a:r>
            <a:endParaRPr lang="en-US" sz="1500" dirty="0"/>
          </a:p>
        </p:txBody>
      </p:sp>
      <p:sp>
        <p:nvSpPr>
          <p:cNvPr id="6" name="Text 4"/>
          <p:cNvSpPr txBox="1"/>
          <p:nvPr/>
        </p:nvSpPr>
        <p:spPr>
          <a:xfrm>
            <a:off x="777240" y="3840480"/>
            <a:ext cx="2103120" cy="548640"/>
          </a:xfrm>
          <a:prstGeom prst="rect">
            <a:avLst/>
          </a:prstGeom>
          <a:noFill/>
          <a:ln/>
        </p:spPr>
        <p:txBody>
          <a:bodyPr wrap="square" lIns="0" tIns="0" rIns="0" bIns="0" rtlCol="0" anchor="t"/>
          <a:lstStyle/>
          <a:p>
            <a:pPr indent="0" marL="0">
              <a:buNone/>
            </a:pPr>
            <a:r>
              <a:rPr lang="en-US" sz="1300" b="1" dirty="0">
                <a:solidFill>
                  <a:schemeClr val="bg1"/>
                </a:solidFill>
              </a:rPr>
              <a:t>Kept untouched</a:t>
            </a:r>
            <a:endParaRPr lang="en-US" sz="1300" dirty="0"/>
          </a:p>
        </p:txBody>
      </p:sp>
      <p:sp>
        <p:nvSpPr>
          <p:cNvPr id="7" name="arrow 0"/>
          <p:cNvSpPr/>
          <p:nvPr/>
        </p:nvSpPr>
        <p:spPr>
          <a:xfrm>
            <a:off x="3145536" y="2944368"/>
            <a:ext cx="182880" cy="329184"/>
          </a:xfrm>
          <a:prstGeom prst="chevron">
            <a:avLst/>
          </a:prstGeom>
          <a:solidFill>
            <a:schemeClr val="accent5"/>
          </a:solidFill>
          <a:ln w="12700">
            <a:solidFill>
              <a:schemeClr val="accent5"/>
            </a:solidFill>
            <a:prstDash val="solid"/>
          </a:ln>
        </p:spPr>
      </p:sp>
      <p:sp>
        <p:nvSpPr>
          <p:cNvPr id="8" name="layer 02 Cleaned"/>
          <p:cNvSpPr/>
          <p:nvPr/>
        </p:nvSpPr>
        <p:spPr>
          <a:xfrm>
            <a:off x="3383280" y="1645920"/>
            <a:ext cx="2514600" cy="2926080"/>
          </a:xfrm>
          <a:prstGeom prst="roundRect">
            <a:avLst>
              <a:gd name="adj" fmla="val 3636"/>
            </a:avLst>
          </a:prstGeom>
          <a:solidFill>
            <a:schemeClr val="accent3"/>
          </a:solidFill>
          <a:ln w="12700">
            <a:solidFill>
              <a:schemeClr val="bg1"/>
            </a:solidFill>
            <a:prstDash val="solid"/>
          </a:ln>
        </p:spPr>
      </p:sp>
      <p:sp>
        <p:nvSpPr>
          <p:cNvPr id="9" name="Text 7"/>
          <p:cNvSpPr txBox="1"/>
          <p:nvPr/>
        </p:nvSpPr>
        <p:spPr>
          <a:xfrm>
            <a:off x="3611880" y="1874520"/>
            <a:ext cx="2103120" cy="548640"/>
          </a:xfrm>
          <a:prstGeom prst="rect">
            <a:avLst/>
          </a:prstGeom>
          <a:noFill/>
          <a:ln/>
        </p:spPr>
        <p:txBody>
          <a:bodyPr wrap="square" lIns="0" tIns="0" rIns="0" bIns="0" rtlCol="0" anchor="t"/>
          <a:lstStyle/>
          <a:p>
            <a:pPr indent="0" marL="0">
              <a:buNone/>
            </a:pPr>
            <a:r>
              <a:rPr lang="en-US" sz="2400" b="1" dirty="0">
                <a:solidFill>
                  <a:schemeClr val="bg1"/>
                </a:solidFill>
              </a:rPr>
              <a:t>02 Cleaned</a:t>
            </a:r>
            <a:endParaRPr lang="en-US" sz="2400" dirty="0"/>
          </a:p>
        </p:txBody>
      </p:sp>
      <p:sp>
        <p:nvSpPr>
          <p:cNvPr id="10" name="Text 8"/>
          <p:cNvSpPr txBox="1"/>
          <p:nvPr/>
        </p:nvSpPr>
        <p:spPr>
          <a:xfrm>
            <a:off x="3611880" y="2560320"/>
            <a:ext cx="2103120" cy="1097280"/>
          </a:xfrm>
          <a:prstGeom prst="rect">
            <a:avLst/>
          </a:prstGeom>
          <a:noFill/>
          <a:ln/>
        </p:spPr>
        <p:txBody>
          <a:bodyPr wrap="square" lIns="0" tIns="0" rIns="0" bIns="0" rtlCol="0" anchor="t"/>
          <a:lstStyle/>
          <a:p>
            <a:pPr indent="0" marL="0">
              <a:buNone/>
            </a:pPr>
            <a:r>
              <a:rPr lang="en-US" sz="1500" dirty="0">
                <a:solidFill>
                  <a:schemeClr val="bg1"/>
                </a:solidFill>
              </a:rPr>
              <a:t>Proven fixes only: no estimates, no imputation</a:t>
            </a:r>
            <a:endParaRPr lang="en-US" sz="1500" dirty="0"/>
          </a:p>
        </p:txBody>
      </p:sp>
      <p:sp>
        <p:nvSpPr>
          <p:cNvPr id="11" name="Text 9"/>
          <p:cNvSpPr txBox="1"/>
          <p:nvPr/>
        </p:nvSpPr>
        <p:spPr>
          <a:xfrm>
            <a:off x="3611880" y="3840480"/>
            <a:ext cx="2103120" cy="548640"/>
          </a:xfrm>
          <a:prstGeom prst="rect">
            <a:avLst/>
          </a:prstGeom>
          <a:noFill/>
          <a:ln/>
        </p:spPr>
        <p:txBody>
          <a:bodyPr wrap="square" lIns="0" tIns="0" rIns="0" bIns="0" rtlCol="0" anchor="t"/>
          <a:lstStyle/>
          <a:p>
            <a:pPr indent="0" marL="0">
              <a:buNone/>
            </a:pPr>
            <a:r>
              <a:rPr lang="en-US" sz="1300" b="1" dirty="0">
                <a:solidFill>
                  <a:schemeClr val="bg1"/>
                </a:solidFill>
              </a:rPr>
              <a:t>19 tables · 49 smoke tests</a:t>
            </a:r>
            <a:endParaRPr lang="en-US" sz="1300" dirty="0"/>
          </a:p>
        </p:txBody>
      </p:sp>
      <p:sp>
        <p:nvSpPr>
          <p:cNvPr id="12" name="arrow 1"/>
          <p:cNvSpPr/>
          <p:nvPr/>
        </p:nvSpPr>
        <p:spPr>
          <a:xfrm>
            <a:off x="5980176" y="2944368"/>
            <a:ext cx="182880" cy="329184"/>
          </a:xfrm>
          <a:prstGeom prst="chevron">
            <a:avLst/>
          </a:prstGeom>
          <a:solidFill>
            <a:schemeClr val="accent5"/>
          </a:solidFill>
          <a:ln w="12700">
            <a:solidFill>
              <a:schemeClr val="accent5"/>
            </a:solidFill>
            <a:prstDash val="solid"/>
          </a:ln>
        </p:spPr>
      </p:sp>
      <p:sp>
        <p:nvSpPr>
          <p:cNvPr id="13" name="layer 03 Simulated"/>
          <p:cNvSpPr/>
          <p:nvPr/>
        </p:nvSpPr>
        <p:spPr>
          <a:xfrm>
            <a:off x="6217920" y="1645920"/>
            <a:ext cx="2514600" cy="2926080"/>
          </a:xfrm>
          <a:prstGeom prst="roundRect">
            <a:avLst>
              <a:gd name="adj" fmla="val 3636"/>
            </a:avLst>
          </a:prstGeom>
          <a:solidFill>
            <a:schemeClr val="tx2"/>
          </a:solidFill>
          <a:ln w="12700">
            <a:solidFill>
              <a:schemeClr val="bg1"/>
            </a:solidFill>
            <a:prstDash val="solid"/>
          </a:ln>
        </p:spPr>
      </p:sp>
      <p:sp>
        <p:nvSpPr>
          <p:cNvPr id="14" name="Text 12"/>
          <p:cNvSpPr txBox="1"/>
          <p:nvPr/>
        </p:nvSpPr>
        <p:spPr>
          <a:xfrm>
            <a:off x="6446520" y="1874520"/>
            <a:ext cx="2103120" cy="548640"/>
          </a:xfrm>
          <a:prstGeom prst="rect">
            <a:avLst/>
          </a:prstGeom>
          <a:noFill/>
          <a:ln/>
        </p:spPr>
        <p:txBody>
          <a:bodyPr wrap="square" lIns="0" tIns="0" rIns="0" bIns="0" rtlCol="0" anchor="t"/>
          <a:lstStyle/>
          <a:p>
            <a:pPr indent="0" marL="0">
              <a:buNone/>
            </a:pPr>
            <a:r>
              <a:rPr lang="en-US" sz="2400" b="1" dirty="0">
                <a:solidFill>
                  <a:schemeClr val="bg1"/>
                </a:solidFill>
              </a:rPr>
              <a:t>03 Simulated</a:t>
            </a:r>
            <a:endParaRPr lang="en-US" sz="2400" dirty="0"/>
          </a:p>
        </p:txBody>
      </p:sp>
      <p:sp>
        <p:nvSpPr>
          <p:cNvPr id="15" name="Text 13"/>
          <p:cNvSpPr txBox="1"/>
          <p:nvPr/>
        </p:nvSpPr>
        <p:spPr>
          <a:xfrm>
            <a:off x="6446520" y="2560320"/>
            <a:ext cx="2103120" cy="1097280"/>
          </a:xfrm>
          <a:prstGeom prst="rect">
            <a:avLst/>
          </a:prstGeom>
          <a:noFill/>
          <a:ln/>
        </p:spPr>
        <p:txBody>
          <a:bodyPr wrap="square" lIns="0" tIns="0" rIns="0" bIns="0" rtlCol="0" anchor="t"/>
          <a:lstStyle/>
          <a:p>
            <a:pPr indent="0" marL="0">
              <a:buNone/>
            </a:pPr>
            <a:r>
              <a:rPr lang="en-US" sz="1500" dirty="0">
                <a:solidFill>
                  <a:schemeClr val="bg1"/>
                </a:solidFill>
              </a:rPr>
              <a:t>Gaps filled by stated rules and cited research</a:t>
            </a:r>
            <a:endParaRPr lang="en-US" sz="1500" dirty="0"/>
          </a:p>
        </p:txBody>
      </p:sp>
      <p:sp>
        <p:nvSpPr>
          <p:cNvPr id="16" name="Text 14"/>
          <p:cNvSpPr txBox="1"/>
          <p:nvPr/>
        </p:nvSpPr>
        <p:spPr>
          <a:xfrm>
            <a:off x="6446520" y="3840480"/>
            <a:ext cx="2103120" cy="548640"/>
          </a:xfrm>
          <a:prstGeom prst="rect">
            <a:avLst/>
          </a:prstGeom>
          <a:noFill/>
          <a:ln/>
        </p:spPr>
        <p:txBody>
          <a:bodyPr wrap="square" lIns="0" tIns="0" rIns="0" bIns="0" rtlCol="0" anchor="t"/>
          <a:lstStyle/>
          <a:p>
            <a:pPr indent="0" marL="0">
              <a:buNone/>
            </a:pPr>
            <a:r>
              <a:rPr lang="en-US" sz="1300" b="1" dirty="0">
                <a:solidFill>
                  <a:schemeClr val="bg1"/>
                </a:solidFill>
              </a:rPr>
              <a:t>26 tables · 40 sources</a:t>
            </a:r>
            <a:endParaRPr lang="en-US" sz="1300" dirty="0"/>
          </a:p>
        </p:txBody>
      </p:sp>
      <p:sp>
        <p:nvSpPr>
          <p:cNvPr id="17" name="arrow 2"/>
          <p:cNvSpPr/>
          <p:nvPr/>
        </p:nvSpPr>
        <p:spPr>
          <a:xfrm>
            <a:off x="8814816" y="2944368"/>
            <a:ext cx="182880" cy="329184"/>
          </a:xfrm>
          <a:prstGeom prst="chevron">
            <a:avLst/>
          </a:prstGeom>
          <a:solidFill>
            <a:schemeClr val="accent5"/>
          </a:solidFill>
          <a:ln w="12700">
            <a:solidFill>
              <a:schemeClr val="accent5"/>
            </a:solidFill>
            <a:prstDash val="solid"/>
          </a:ln>
        </p:spPr>
      </p:sp>
      <p:sp>
        <p:nvSpPr>
          <p:cNvPr id="18" name="layer 04 Gaps"/>
          <p:cNvSpPr/>
          <p:nvPr/>
        </p:nvSpPr>
        <p:spPr>
          <a:xfrm>
            <a:off x="9052560" y="1645920"/>
            <a:ext cx="2514600" cy="2926080"/>
          </a:xfrm>
          <a:prstGeom prst="roundRect">
            <a:avLst>
              <a:gd name="adj" fmla="val 3636"/>
            </a:avLst>
          </a:prstGeom>
          <a:solidFill>
            <a:schemeClr val="accent2"/>
          </a:solidFill>
          <a:ln w="12700">
            <a:solidFill>
              <a:schemeClr val="bg1"/>
            </a:solidFill>
            <a:prstDash val="solid"/>
          </a:ln>
        </p:spPr>
      </p:sp>
      <p:sp>
        <p:nvSpPr>
          <p:cNvPr id="19" name="Text 17"/>
          <p:cNvSpPr txBox="1"/>
          <p:nvPr/>
        </p:nvSpPr>
        <p:spPr>
          <a:xfrm>
            <a:off x="9281160" y="1874520"/>
            <a:ext cx="2103120" cy="548640"/>
          </a:xfrm>
          <a:prstGeom prst="rect">
            <a:avLst/>
          </a:prstGeom>
          <a:noFill/>
          <a:ln/>
        </p:spPr>
        <p:txBody>
          <a:bodyPr wrap="square" lIns="0" tIns="0" rIns="0" bIns="0" rtlCol="0" anchor="t"/>
          <a:lstStyle/>
          <a:p>
            <a:pPr indent="0" marL="0">
              <a:buNone/>
            </a:pPr>
            <a:r>
              <a:rPr lang="en-US" sz="2400" b="1" dirty="0">
                <a:solidFill>
                  <a:schemeClr val="bg1"/>
                </a:solidFill>
              </a:rPr>
              <a:t>04 Gaps</a:t>
            </a:r>
            <a:endParaRPr lang="en-US" sz="2400" dirty="0"/>
          </a:p>
        </p:txBody>
      </p:sp>
      <p:sp>
        <p:nvSpPr>
          <p:cNvPr id="20" name="Text 18"/>
          <p:cNvSpPr txBox="1"/>
          <p:nvPr/>
        </p:nvSpPr>
        <p:spPr>
          <a:xfrm>
            <a:off x="9281160" y="2560320"/>
            <a:ext cx="2103120" cy="1097280"/>
          </a:xfrm>
          <a:prstGeom prst="rect">
            <a:avLst/>
          </a:prstGeom>
          <a:noFill/>
          <a:ln/>
        </p:spPr>
        <p:txBody>
          <a:bodyPr wrap="square" lIns="0" tIns="0" rIns="0" bIns="0" rtlCol="0" anchor="t"/>
          <a:lstStyle/>
          <a:p>
            <a:pPr indent="0" marL="0">
              <a:buNone/>
            </a:pPr>
            <a:r>
              <a:rPr lang="en-US" sz="1500" dirty="0">
                <a:solidFill>
                  <a:schemeClr val="bg1"/>
                </a:solidFill>
              </a:rPr>
              <a:t>What only Binzagr can provide</a:t>
            </a:r>
            <a:endParaRPr lang="en-US" sz="1500" dirty="0"/>
          </a:p>
        </p:txBody>
      </p:sp>
      <p:sp>
        <p:nvSpPr>
          <p:cNvPr id="21" name="Text 19"/>
          <p:cNvSpPr txBox="1"/>
          <p:nvPr/>
        </p:nvSpPr>
        <p:spPr>
          <a:xfrm>
            <a:off x="9281160" y="3840480"/>
            <a:ext cx="2103120" cy="548640"/>
          </a:xfrm>
          <a:prstGeom prst="rect">
            <a:avLst/>
          </a:prstGeom>
          <a:noFill/>
          <a:ln/>
        </p:spPr>
        <p:txBody>
          <a:bodyPr wrap="square" lIns="0" tIns="0" rIns="0" bIns="0" rtlCol="0" anchor="t"/>
          <a:lstStyle/>
          <a:p>
            <a:pPr indent="0" marL="0">
              <a:buNone/>
            </a:pPr>
            <a:r>
              <a:rPr lang="en-US" sz="1300" b="1" dirty="0">
                <a:solidFill>
                  <a:schemeClr val="bg1"/>
                </a:solidFill>
              </a:rPr>
              <a:t>24 gaps · fill-in workbook</a:t>
            </a:r>
            <a:endParaRPr lang="en-US" sz="1300" dirty="0"/>
          </a:p>
        </p:txBody>
      </p:sp>
      <p:sp>
        <p:nvSpPr>
          <p:cNvPr id="22" name="Text 20"/>
          <p:cNvSpPr txBox="1"/>
          <p:nvPr/>
        </p:nvSpPr>
        <p:spPr>
          <a:xfrm>
            <a:off x="548640" y="4983480"/>
            <a:ext cx="11064240" cy="822960"/>
          </a:xfrm>
          <a:prstGeom prst="rect">
            <a:avLst/>
          </a:prstGeom>
          <a:noFill/>
          <a:ln/>
        </p:spPr>
        <p:txBody>
          <a:bodyPr wrap="square" lIns="0" tIns="0" rIns="0" bIns="0" rtlCol="0" anchor="t"/>
          <a:lstStyle/>
          <a:p>
            <a:pPr indent="0" marL="0">
              <a:buNone/>
            </a:pPr>
            <a:r>
              <a:rPr lang="en-US" sz="1500" dirty="0">
                <a:solidFill>
                  <a:schemeClr val="tx1"/>
                </a:solidFill>
              </a:rPr>
              <a:t>Every simulated value carries a basis label, so nothing simulated can be mistaken for Binzagr data, which addresses Salman's concern that heavily simulated output may be dismissed.</a:t>
            </a:r>
            <a:endParaRPr lang="en-US" sz="15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What Binzagr sent on 20 and 22 October</a:t>
            </a:r>
            <a:endParaRPr lang="en-US" sz="3200" dirty="0"/>
          </a:p>
        </p:txBody>
      </p:sp>
      <p:sp>
        <p:nvSpPr>
          <p:cNvPr id="3" name="Text 1"/>
          <p:cNvSpPr txBox="1"/>
          <p:nvPr/>
        </p:nvSpPr>
        <p:spPr>
          <a:xfrm>
            <a:off x="548640" y="1325880"/>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4.6M</a:t>
            </a:r>
            <a:endParaRPr lang="en-US" sz="3000" dirty="0"/>
          </a:p>
        </p:txBody>
      </p:sp>
      <p:sp>
        <p:nvSpPr>
          <p:cNvPr id="4" name="Text 2"/>
          <p:cNvSpPr txBox="1"/>
          <p:nvPr/>
        </p:nvSpPr>
        <p:spPr>
          <a:xfrm>
            <a:off x="2926080" y="1325880"/>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Jeddah WMS scans</a:t>
            </a:r>
            <a:endParaRPr lang="en-US" sz="1800" dirty="0"/>
          </a:p>
        </p:txBody>
      </p:sp>
      <p:sp>
        <p:nvSpPr>
          <p:cNvPr id="5" name="Text 3"/>
          <p:cNvSpPr txBox="1"/>
          <p:nvPr/>
        </p:nvSpPr>
        <p:spPr>
          <a:xfrm>
            <a:off x="5943600" y="1325880"/>
            <a:ext cx="5669280" cy="731520"/>
          </a:xfrm>
          <a:prstGeom prst="rect">
            <a:avLst/>
          </a:prstGeom>
          <a:noFill/>
          <a:ln/>
        </p:spPr>
        <p:txBody>
          <a:bodyPr wrap="square" lIns="0" tIns="0" rIns="0" bIns="0" rtlCol="0" anchor="ctr"/>
          <a:lstStyle/>
          <a:p>
            <a:pPr indent="0" marL="0">
              <a:buNone/>
            </a:pPr>
            <a:r>
              <a:rPr lang="en-US" sz="1500" dirty="0">
                <a:solidFill>
                  <a:schemeClr val="tx1"/>
                </a:solidFill>
              </a:rPr>
              <a:t>8 monthly files, Feb-Sep 2026; 9 sites, 387 badges, 69 activity types</a:t>
            </a:r>
            <a:endParaRPr lang="en-US" sz="1500" dirty="0"/>
          </a:p>
        </p:txBody>
      </p:sp>
      <p:sp>
        <p:nvSpPr>
          <p:cNvPr id="6" name="Text 4"/>
          <p:cNvSpPr txBox="1"/>
          <p:nvPr/>
        </p:nvSpPr>
        <p:spPr>
          <a:xfrm>
            <a:off x="548640" y="2084832"/>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325,544</a:t>
            </a:r>
            <a:endParaRPr lang="en-US" sz="3000" dirty="0"/>
          </a:p>
        </p:txBody>
      </p:sp>
      <p:sp>
        <p:nvSpPr>
          <p:cNvPr id="7" name="Text 5"/>
          <p:cNvSpPr txBox="1"/>
          <p:nvPr/>
        </p:nvSpPr>
        <p:spPr>
          <a:xfrm>
            <a:off x="2926080" y="2084832"/>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Riyadh sales lines</a:t>
            </a:r>
            <a:endParaRPr lang="en-US" sz="1800" dirty="0"/>
          </a:p>
        </p:txBody>
      </p:sp>
      <p:sp>
        <p:nvSpPr>
          <p:cNvPr id="8" name="Text 6"/>
          <p:cNvSpPr txBox="1"/>
          <p:nvPr/>
        </p:nvSpPr>
        <p:spPr>
          <a:xfrm>
            <a:off x="5943600" y="2084832"/>
            <a:ext cx="5669280" cy="731520"/>
          </a:xfrm>
          <a:prstGeom prst="rect">
            <a:avLst/>
          </a:prstGeom>
          <a:noFill/>
          <a:ln/>
        </p:spPr>
        <p:txBody>
          <a:bodyPr wrap="square" lIns="0" tIns="0" rIns="0" bIns="0" rtlCol="0" anchor="ctr"/>
          <a:lstStyle/>
          <a:p>
            <a:pPr indent="0" marL="0">
              <a:buNone/>
            </a:pPr>
            <a:r>
              <a:rPr lang="en-US" sz="1500" dirty="0">
                <a:solidFill>
                  <a:schemeClr val="tx1"/>
                </a:solidFill>
              </a:rPr>
              <a:t>SAR 40.4M, Mar-Oct 2026; 7,170 return lines</a:t>
            </a:r>
            <a:endParaRPr lang="en-US" sz="1500" dirty="0"/>
          </a:p>
        </p:txBody>
      </p:sp>
      <p:sp>
        <p:nvSpPr>
          <p:cNvPr id="9" name="Text 7"/>
          <p:cNvSpPr txBox="1"/>
          <p:nvPr/>
        </p:nvSpPr>
        <p:spPr>
          <a:xfrm>
            <a:off x="548640" y="2843784"/>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18,809</a:t>
            </a:r>
            <a:endParaRPr lang="en-US" sz="3000" dirty="0"/>
          </a:p>
        </p:txBody>
      </p:sp>
      <p:sp>
        <p:nvSpPr>
          <p:cNvPr id="10" name="Text 8"/>
          <p:cNvSpPr txBox="1"/>
          <p:nvPr/>
        </p:nvSpPr>
        <p:spPr>
          <a:xfrm>
            <a:off x="2926080" y="2843784"/>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customers</a:t>
            </a:r>
            <a:endParaRPr lang="en-US" sz="1800" dirty="0"/>
          </a:p>
        </p:txBody>
      </p:sp>
      <p:sp>
        <p:nvSpPr>
          <p:cNvPr id="11" name="Text 9"/>
          <p:cNvSpPr txBox="1"/>
          <p:nvPr/>
        </p:nvSpPr>
        <p:spPr>
          <a:xfrm>
            <a:off x="5943600" y="2843784"/>
            <a:ext cx="5669280" cy="731520"/>
          </a:xfrm>
          <a:prstGeom prst="rect">
            <a:avLst/>
          </a:prstGeom>
          <a:noFill/>
          <a:ln/>
        </p:spPr>
        <p:txBody>
          <a:bodyPr wrap="square" lIns="0" tIns="0" rIns="0" bIns="0" rtlCol="0" anchor="ctr"/>
          <a:lstStyle/>
          <a:p>
            <a:pPr indent="0" marL="0">
              <a:buNone/>
            </a:pPr>
            <a:r>
              <a:rPr lang="en-US" sz="1500" dirty="0">
                <a:solidFill>
                  <a:schemeClr val="tx1"/>
                </a:solidFill>
              </a:rPr>
              <a:t>with credit terms, balances and GPS</a:t>
            </a:r>
            <a:endParaRPr lang="en-US" sz="1500" dirty="0"/>
          </a:p>
        </p:txBody>
      </p:sp>
      <p:sp>
        <p:nvSpPr>
          <p:cNvPr id="12" name="Text 10"/>
          <p:cNvSpPr txBox="1"/>
          <p:nvPr/>
        </p:nvSpPr>
        <p:spPr>
          <a:xfrm>
            <a:off x="548640" y="3602736"/>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23,497</a:t>
            </a:r>
            <a:endParaRPr lang="en-US" sz="3000" dirty="0"/>
          </a:p>
        </p:txBody>
      </p:sp>
      <p:sp>
        <p:nvSpPr>
          <p:cNvPr id="13" name="Text 11"/>
          <p:cNvSpPr txBox="1"/>
          <p:nvPr/>
        </p:nvSpPr>
        <p:spPr>
          <a:xfrm>
            <a:off x="2926080" y="3602736"/>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product rows</a:t>
            </a:r>
            <a:endParaRPr lang="en-US" sz="1800" dirty="0"/>
          </a:p>
        </p:txBody>
      </p:sp>
      <p:sp>
        <p:nvSpPr>
          <p:cNvPr id="14" name="Text 12"/>
          <p:cNvSpPr txBox="1"/>
          <p:nvPr/>
        </p:nvSpPr>
        <p:spPr>
          <a:xfrm>
            <a:off x="5943600" y="3602736"/>
            <a:ext cx="5669280" cy="731520"/>
          </a:xfrm>
          <a:prstGeom prst="rect">
            <a:avLst/>
          </a:prstGeom>
          <a:noFill/>
          <a:ln/>
        </p:spPr>
        <p:txBody>
          <a:bodyPr wrap="square" lIns="0" tIns="0" rIns="0" bIns="0" rtlCol="0" anchor="ctr"/>
          <a:lstStyle/>
          <a:p>
            <a:pPr indent="0" marL="0">
              <a:buNone/>
            </a:pPr>
            <a:r>
              <a:rPr lang="en-US" sz="1500" dirty="0">
                <a:solidFill>
                  <a:schemeClr val="tx1"/>
                </a:solidFill>
              </a:rPr>
              <a:t>plus a 6-level hierarchy (4,285 nodes)</a:t>
            </a:r>
            <a:endParaRPr lang="en-US" sz="1500" dirty="0"/>
          </a:p>
        </p:txBody>
      </p:sp>
      <p:sp>
        <p:nvSpPr>
          <p:cNvPr id="15" name="Text 13"/>
          <p:cNvSpPr txBox="1"/>
          <p:nvPr/>
        </p:nvSpPr>
        <p:spPr>
          <a:xfrm>
            <a:off x="548640" y="4361688"/>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119</a:t>
            </a:r>
            <a:endParaRPr lang="en-US" sz="3000" dirty="0"/>
          </a:p>
        </p:txBody>
      </p:sp>
      <p:sp>
        <p:nvSpPr>
          <p:cNvPr id="16" name="Text 14"/>
          <p:cNvSpPr txBox="1"/>
          <p:nvPr/>
        </p:nvSpPr>
        <p:spPr>
          <a:xfrm>
            <a:off x="2926080" y="4361688"/>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van-sales reps</a:t>
            </a:r>
            <a:endParaRPr lang="en-US" sz="1800" dirty="0"/>
          </a:p>
        </p:txBody>
      </p:sp>
      <p:sp>
        <p:nvSpPr>
          <p:cNvPr id="17" name="Text 15"/>
          <p:cNvSpPr txBox="1"/>
          <p:nvPr/>
        </p:nvSpPr>
        <p:spPr>
          <a:xfrm>
            <a:off x="5943600" y="4361688"/>
            <a:ext cx="5669280" cy="731520"/>
          </a:xfrm>
          <a:prstGeom prst="rect">
            <a:avLst/>
          </a:prstGeom>
          <a:noFill/>
          <a:ln/>
        </p:spPr>
        <p:txBody>
          <a:bodyPr wrap="square" lIns="0" tIns="0" rIns="0" bIns="0" rtlCol="0" anchor="ctr"/>
          <a:lstStyle/>
          <a:p>
            <a:pPr indent="0" marL="0">
              <a:buNone/>
            </a:pPr>
            <a:r>
              <a:rPr lang="en-US" sz="1500" dirty="0">
                <a:solidFill>
                  <a:schemeClr val="tx1"/>
                </a:solidFill>
              </a:rPr>
              <a:t>and 24 payment-term rows</a:t>
            </a:r>
            <a:endParaRPr lang="en-US" sz="1500" dirty="0"/>
          </a:p>
        </p:txBody>
      </p:sp>
      <p:sp>
        <p:nvSpPr>
          <p:cNvPr id="18" name="Text 16"/>
          <p:cNvSpPr txBox="1"/>
          <p:nvPr/>
        </p:nvSpPr>
        <p:spPr>
          <a:xfrm>
            <a:off x="548640" y="5120640"/>
            <a:ext cx="2194560" cy="731520"/>
          </a:xfrm>
          <a:prstGeom prst="rect">
            <a:avLst/>
          </a:prstGeom>
          <a:noFill/>
          <a:ln/>
        </p:spPr>
        <p:txBody>
          <a:bodyPr wrap="square" lIns="0" tIns="0" rIns="0" bIns="0" rtlCol="0" anchor="ctr"/>
          <a:lstStyle/>
          <a:p>
            <a:pPr indent="0" marL="0">
              <a:buNone/>
            </a:pPr>
            <a:r>
              <a:rPr lang="en-US" sz="3000" b="1" dirty="0">
                <a:solidFill>
                  <a:schemeClr val="accent3"/>
                </a:solidFill>
              </a:rPr>
              <a:t>4 files</a:t>
            </a:r>
            <a:endParaRPr lang="en-US" sz="3000" dirty="0"/>
          </a:p>
        </p:txBody>
      </p:sp>
      <p:sp>
        <p:nvSpPr>
          <p:cNvPr id="19" name="Text 17"/>
          <p:cNvSpPr txBox="1"/>
          <p:nvPr/>
        </p:nvSpPr>
        <p:spPr>
          <a:xfrm>
            <a:off x="2926080" y="5120640"/>
            <a:ext cx="2926080" cy="731520"/>
          </a:xfrm>
          <a:prstGeom prst="rect">
            <a:avLst/>
          </a:prstGeom>
          <a:noFill/>
          <a:ln/>
        </p:spPr>
        <p:txBody>
          <a:bodyPr wrap="square" lIns="0" tIns="0" rIns="0" bIns="0" rtlCol="0" anchor="ctr"/>
          <a:lstStyle/>
          <a:p>
            <a:pPr indent="0" marL="0">
              <a:buNone/>
            </a:pPr>
            <a:r>
              <a:rPr lang="en-US" sz="1800" b="1" dirty="0">
                <a:solidFill>
                  <a:schemeClr val="tx2"/>
                </a:solidFill>
              </a:rPr>
              <a:t>WMS mappings (22 Oct)</a:t>
            </a:r>
            <a:endParaRPr lang="en-US" sz="1800" dirty="0"/>
          </a:p>
        </p:txBody>
      </p:sp>
      <p:sp>
        <p:nvSpPr>
          <p:cNvPr id="20" name="Text 18"/>
          <p:cNvSpPr txBox="1"/>
          <p:nvPr/>
        </p:nvSpPr>
        <p:spPr>
          <a:xfrm>
            <a:off x="5943600" y="5120640"/>
            <a:ext cx="5669280" cy="731520"/>
          </a:xfrm>
          <a:prstGeom prst="rect">
            <a:avLst/>
          </a:prstGeom>
          <a:noFill/>
          <a:ln/>
        </p:spPr>
        <p:txBody>
          <a:bodyPr wrap="square" lIns="0" tIns="0" rIns="0" bIns="0" rtlCol="0" anchor="ctr"/>
          <a:lstStyle/>
          <a:p>
            <a:pPr indent="0" marL="0">
              <a:buNone/>
            </a:pPr>
            <a:r>
              <a:rPr lang="en-US" sz="1500" dirty="0">
                <a:solidFill>
                  <a:schemeClr val="tx1"/>
                </a:solidFill>
              </a:rPr>
              <a:t>billed vs cost codes, user list with payroll numbers and roles, case / pallet factors, pallet-id sample</a:t>
            </a:r>
            <a:endParaRPr lang="en-US" sz="1500" dirty="0"/>
          </a:p>
        </p:txBody>
      </p:sp>
      <p:sp>
        <p:nvSpPr>
          <p:cNvPr id="21" name="Text 19"/>
          <p:cNvSpPr txBox="1"/>
          <p:nvPr/>
        </p:nvSpPr>
        <p:spPr>
          <a:xfrm>
            <a:off x="548640" y="5897880"/>
            <a:ext cx="11064240" cy="365760"/>
          </a:xfrm>
          <a:prstGeom prst="rect">
            <a:avLst/>
          </a:prstGeom>
          <a:noFill/>
          <a:ln/>
        </p:spPr>
        <p:txBody>
          <a:bodyPr wrap="square" lIns="0" tIns="0" rIns="0" bIns="0" rtlCol="0" anchor="t"/>
          <a:lstStyle/>
          <a:p>
            <a:pPr indent="0" marL="0">
              <a:buNone/>
            </a:pPr>
            <a:r>
              <a:rPr lang="en-US" sz="1300" dirty="0">
                <a:solidFill>
                  <a:schemeClr val="accent5"/>
                </a:solidFill>
              </a:rPr>
              <a:t>330 columns documented one by one in the Original Data Dictionary; 165 of them are empty or hold a single value.</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2377440"/>
            <a:ext cx="10058400" cy="1097280"/>
          </a:xfrm>
          <a:prstGeom prst="rect">
            <a:avLst/>
          </a:prstGeom>
          <a:noFill/>
          <a:ln/>
        </p:spPr>
        <p:txBody>
          <a:bodyPr wrap="square" lIns="0" tIns="0" rIns="0" bIns="0" rtlCol="0" anchor="b"/>
          <a:lstStyle/>
          <a:p>
            <a:pPr algn="l" indent="0" marL="0">
              <a:buNone/>
            </a:pPr>
            <a:r>
              <a:rPr lang="en-US" sz="4000" b="1" dirty="0">
                <a:solidFill>
                  <a:schemeClr val="bg1"/>
                </a:solidFill>
              </a:rPr>
              <a:t>Cleaning</a:t>
            </a:r>
            <a:endParaRPr lang="en-US" sz="4000" dirty="0"/>
          </a:p>
        </p:txBody>
      </p:sp>
      <p:sp>
        <p:nvSpPr>
          <p:cNvPr id="3" name="Text 0"/>
          <p:cNvSpPr/>
          <p:nvPr>
            <p:ph idx="101" type="body" hasCustomPrompt="1"/>
          </p:nvPr>
        </p:nvSpPr>
        <p:spPr>
          <a:xfrm>
            <a:off x="548640" y="3611880"/>
            <a:ext cx="9601200" cy="914400"/>
          </a:xfrm>
          <a:prstGeom prst="rect">
            <a:avLst/>
          </a:prstGeom>
          <a:noFill/>
          <a:ln/>
        </p:spPr>
        <p:txBody>
          <a:bodyPr wrap="square" lIns="0" tIns="0" rIns="0" bIns="0" rtlCol="0" anchor="t"/>
          <a:lstStyle/>
          <a:p>
            <a:pPr indent="0" marL="0">
              <a:buNone/>
            </a:pPr>
            <a:r>
              <a:rPr lang="en-US" sz="1800" dirty="0">
                <a:solidFill>
                  <a:schemeClr val="accent6"/>
                </a:solidFill>
              </a:rPr>
              <a:t>Proven fixes only: no estimates, no imputation, a flag on every suspicious value</a:t>
            </a:r>
            <a:endParaRPr lang="en-US" sz="18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Six defects found, six deterministic fixes</a:t>
            </a:r>
            <a:endParaRPr lang="en-US" sz="3200" dirty="0"/>
          </a:p>
        </p:txBody>
      </p:sp>
      <p:sp>
        <p:nvSpPr>
          <p:cNvPr id="3" name="fix 0"/>
          <p:cNvSpPr/>
          <p:nvPr/>
        </p:nvSpPr>
        <p:spPr>
          <a:xfrm>
            <a:off x="548640" y="1371600"/>
            <a:ext cx="3474720" cy="2148840"/>
          </a:xfrm>
          <a:prstGeom prst="roundRect">
            <a:avLst>
              <a:gd name="adj" fmla="val 3404"/>
            </a:avLst>
          </a:prstGeom>
          <a:solidFill>
            <a:schemeClr val="bg2"/>
          </a:solidFill>
          <a:ln w="12700">
            <a:solidFill>
              <a:schemeClr val="bg2"/>
            </a:solidFill>
            <a:prstDash val="solid"/>
          </a:ln>
        </p:spPr>
      </p:sp>
      <p:sp>
        <p:nvSpPr>
          <p:cNvPr id="4" name="Text 2"/>
          <p:cNvSpPr txBox="1"/>
          <p:nvPr/>
        </p:nvSpPr>
        <p:spPr>
          <a:xfrm>
            <a:off x="777240" y="1554480"/>
            <a:ext cx="3017520" cy="548640"/>
          </a:xfrm>
          <a:prstGeom prst="rect">
            <a:avLst/>
          </a:prstGeom>
          <a:noFill/>
          <a:ln/>
        </p:spPr>
        <p:txBody>
          <a:bodyPr wrap="square" lIns="0" tIns="0" rIns="0" bIns="0" rtlCol="0" anchor="t"/>
          <a:lstStyle/>
          <a:p>
            <a:pPr indent="0" marL="0">
              <a:buNone/>
            </a:pPr>
            <a:r>
              <a:rPr lang="en-US" sz="2800" b="1" dirty="0">
                <a:solidFill>
                  <a:schemeClr val="accent3"/>
                </a:solidFill>
              </a:rPr>
              <a:t>65,141</a:t>
            </a:r>
            <a:endParaRPr lang="en-US" sz="2800" dirty="0"/>
          </a:p>
        </p:txBody>
      </p:sp>
      <p:sp>
        <p:nvSpPr>
          <p:cNvPr id="5" name="Text 3"/>
          <p:cNvSpPr txBox="1"/>
          <p:nvPr/>
        </p:nvSpPr>
        <p:spPr>
          <a:xfrm>
            <a:off x="777240" y="2103120"/>
            <a:ext cx="3017520" cy="320040"/>
          </a:xfrm>
          <a:prstGeom prst="rect">
            <a:avLst/>
          </a:prstGeom>
          <a:noFill/>
          <a:ln/>
        </p:spPr>
        <p:txBody>
          <a:bodyPr wrap="square" lIns="0" tIns="0" rIns="0" bIns="0" rtlCol="0" anchor="t"/>
          <a:lstStyle/>
          <a:p>
            <a:pPr indent="0" marL="0">
              <a:buNone/>
            </a:pPr>
            <a:r>
              <a:rPr lang="en-US" sz="1500" b="1" dirty="0">
                <a:solidFill>
                  <a:schemeClr val="tx2"/>
                </a:solidFill>
              </a:rPr>
              <a:t>duplicate rows removed</a:t>
            </a:r>
            <a:endParaRPr lang="en-US" sz="1500" dirty="0"/>
          </a:p>
        </p:txBody>
      </p:sp>
      <p:sp>
        <p:nvSpPr>
          <p:cNvPr id="6" name="Text 4"/>
          <p:cNvSpPr txBox="1"/>
          <p:nvPr/>
        </p:nvSpPr>
        <p:spPr>
          <a:xfrm>
            <a:off x="777240" y="2468880"/>
            <a:ext cx="3017520" cy="960120"/>
          </a:xfrm>
          <a:prstGeom prst="rect">
            <a:avLst/>
          </a:prstGeom>
          <a:noFill/>
          <a:ln/>
        </p:spPr>
        <p:txBody>
          <a:bodyPr wrap="square" lIns="0" tIns="0" rIns="0" bIns="0" rtlCol="0" anchor="t"/>
          <a:lstStyle/>
          <a:p>
            <a:pPr indent="0" marL="0">
              <a:buNone/>
            </a:pPr>
            <a:r>
              <a:rPr lang="en-US" sz="1200" dirty="0">
                <a:solidFill>
                  <a:schemeClr val="tx1"/>
                </a:solidFill>
              </a:rPr>
              <a:t>Each monthly file repeated day 1 of the next month; every copy was proven identical at raw-text level before removal.</a:t>
            </a:r>
            <a:endParaRPr lang="en-US" sz="1200" dirty="0"/>
          </a:p>
        </p:txBody>
      </p:sp>
      <p:sp>
        <p:nvSpPr>
          <p:cNvPr id="7" name="fix 1"/>
          <p:cNvSpPr/>
          <p:nvPr/>
        </p:nvSpPr>
        <p:spPr>
          <a:xfrm>
            <a:off x="4297680" y="1371600"/>
            <a:ext cx="3474720" cy="2148840"/>
          </a:xfrm>
          <a:prstGeom prst="roundRect">
            <a:avLst>
              <a:gd name="adj" fmla="val 3404"/>
            </a:avLst>
          </a:prstGeom>
          <a:solidFill>
            <a:schemeClr val="bg2"/>
          </a:solidFill>
          <a:ln w="12700">
            <a:solidFill>
              <a:schemeClr val="bg2"/>
            </a:solidFill>
            <a:prstDash val="solid"/>
          </a:ln>
        </p:spPr>
      </p:sp>
      <p:sp>
        <p:nvSpPr>
          <p:cNvPr id="8" name="Text 6"/>
          <p:cNvSpPr txBox="1"/>
          <p:nvPr/>
        </p:nvSpPr>
        <p:spPr>
          <a:xfrm>
            <a:off x="4526280" y="1554480"/>
            <a:ext cx="3017520" cy="548640"/>
          </a:xfrm>
          <a:prstGeom prst="rect">
            <a:avLst/>
          </a:prstGeom>
          <a:noFill/>
          <a:ln/>
        </p:spPr>
        <p:txBody>
          <a:bodyPr wrap="square" lIns="0" tIns="0" rIns="0" bIns="0" rtlCol="0" anchor="t"/>
          <a:lstStyle/>
          <a:p>
            <a:pPr indent="0" marL="0">
              <a:buNone/>
            </a:pPr>
            <a:r>
              <a:rPr lang="en-US" sz="2800" b="1" dirty="0">
                <a:solidFill>
                  <a:schemeClr val="accent3"/>
                </a:solidFill>
              </a:rPr>
              <a:t>155</a:t>
            </a:r>
            <a:endParaRPr lang="en-US" sz="2800" dirty="0"/>
          </a:p>
        </p:txBody>
      </p:sp>
      <p:sp>
        <p:nvSpPr>
          <p:cNvPr id="9" name="Text 7"/>
          <p:cNvSpPr txBox="1"/>
          <p:nvPr/>
        </p:nvSpPr>
        <p:spPr>
          <a:xfrm>
            <a:off x="4526280" y="2103120"/>
            <a:ext cx="3017520" cy="320040"/>
          </a:xfrm>
          <a:prstGeom prst="rect">
            <a:avLst/>
          </a:prstGeom>
          <a:noFill/>
          <a:ln/>
        </p:spPr>
        <p:txBody>
          <a:bodyPr wrap="square" lIns="0" tIns="0" rIns="0" bIns="0" rtlCol="0" anchor="t"/>
          <a:lstStyle/>
          <a:p>
            <a:pPr indent="0" marL="0">
              <a:buNone/>
            </a:pPr>
            <a:r>
              <a:rPr lang="en-US" sz="1500" b="1" dirty="0">
                <a:solidFill>
                  <a:schemeClr val="tx2"/>
                </a:solidFill>
              </a:rPr>
              <a:t>products rebuilt</a:t>
            </a:r>
            <a:endParaRPr lang="en-US" sz="1500" dirty="0"/>
          </a:p>
        </p:txBody>
      </p:sp>
      <p:sp>
        <p:nvSpPr>
          <p:cNvPr id="10" name="Text 8"/>
          <p:cNvSpPr txBox="1"/>
          <p:nvPr/>
        </p:nvSpPr>
        <p:spPr>
          <a:xfrm>
            <a:off x="4526280" y="2468880"/>
            <a:ext cx="3017520" cy="960120"/>
          </a:xfrm>
          <a:prstGeom prst="rect">
            <a:avLst/>
          </a:prstGeom>
          <a:noFill/>
          <a:ln/>
        </p:spPr>
        <p:txBody>
          <a:bodyPr wrap="square" lIns="0" tIns="0" rIns="0" bIns="0" rtlCol="0" anchor="t"/>
          <a:lstStyle/>
          <a:p>
            <a:pPr indent="0" marL="0">
              <a:buNone/>
            </a:pPr>
            <a:r>
              <a:rPr lang="en-US" sz="1200" dirty="0">
                <a:solidFill>
                  <a:schemeClr val="tx1"/>
                </a:solidFill>
              </a:rPr>
              <a:t>A stray quote glued 155 product records into 7 Excel rows; all were split back out and verified.</a:t>
            </a:r>
            <a:endParaRPr lang="en-US" sz="1200" dirty="0"/>
          </a:p>
        </p:txBody>
      </p:sp>
      <p:sp>
        <p:nvSpPr>
          <p:cNvPr id="11" name="fix 2"/>
          <p:cNvSpPr/>
          <p:nvPr/>
        </p:nvSpPr>
        <p:spPr>
          <a:xfrm>
            <a:off x="8046720" y="1371600"/>
            <a:ext cx="3474720" cy="2148840"/>
          </a:xfrm>
          <a:prstGeom prst="roundRect">
            <a:avLst>
              <a:gd name="adj" fmla="val 3404"/>
            </a:avLst>
          </a:prstGeom>
          <a:solidFill>
            <a:schemeClr val="bg2"/>
          </a:solidFill>
          <a:ln w="12700">
            <a:solidFill>
              <a:schemeClr val="bg2"/>
            </a:solidFill>
            <a:prstDash val="solid"/>
          </a:ln>
        </p:spPr>
      </p:sp>
      <p:sp>
        <p:nvSpPr>
          <p:cNvPr id="12" name="Text 10"/>
          <p:cNvSpPr txBox="1"/>
          <p:nvPr/>
        </p:nvSpPr>
        <p:spPr>
          <a:xfrm>
            <a:off x="8275320" y="1554480"/>
            <a:ext cx="3017520" cy="548640"/>
          </a:xfrm>
          <a:prstGeom prst="rect">
            <a:avLst/>
          </a:prstGeom>
          <a:noFill/>
          <a:ln/>
        </p:spPr>
        <p:txBody>
          <a:bodyPr wrap="square" lIns="0" tIns="0" rIns="0" bIns="0" rtlCol="0" anchor="t"/>
          <a:lstStyle/>
          <a:p>
            <a:pPr indent="0" marL="0">
              <a:buNone/>
            </a:pPr>
            <a:r>
              <a:rPr lang="en-US" sz="2800" b="1" dirty="0">
                <a:solidFill>
                  <a:schemeClr val="accent3"/>
                </a:solidFill>
              </a:rPr>
              <a:t>23,645</a:t>
            </a:r>
            <a:endParaRPr lang="en-US" sz="2800" dirty="0"/>
          </a:p>
        </p:txBody>
      </p:sp>
      <p:sp>
        <p:nvSpPr>
          <p:cNvPr id="13" name="Text 11"/>
          <p:cNvSpPr txBox="1"/>
          <p:nvPr/>
        </p:nvSpPr>
        <p:spPr>
          <a:xfrm>
            <a:off x="8275320" y="2103120"/>
            <a:ext cx="3017520" cy="320040"/>
          </a:xfrm>
          <a:prstGeom prst="rect">
            <a:avLst/>
          </a:prstGeom>
          <a:noFill/>
          <a:ln/>
        </p:spPr>
        <p:txBody>
          <a:bodyPr wrap="square" lIns="0" tIns="0" rIns="0" bIns="0" rtlCol="0" anchor="t"/>
          <a:lstStyle/>
          <a:p>
            <a:pPr indent="0" marL="0">
              <a:buNone/>
            </a:pPr>
            <a:r>
              <a:rPr lang="en-US" sz="1500" b="1" dirty="0">
                <a:solidFill>
                  <a:schemeClr val="tx2"/>
                </a:solidFill>
              </a:rPr>
              <a:t>exact category keys</a:t>
            </a:r>
            <a:endParaRPr lang="en-US" sz="1500" dirty="0"/>
          </a:p>
        </p:txBody>
      </p:sp>
      <p:sp>
        <p:nvSpPr>
          <p:cNvPr id="14" name="Text 12"/>
          <p:cNvSpPr txBox="1"/>
          <p:nvPr/>
        </p:nvSpPr>
        <p:spPr>
          <a:xfrm>
            <a:off x="8275320" y="2468880"/>
            <a:ext cx="3017520" cy="960120"/>
          </a:xfrm>
          <a:prstGeom prst="rect">
            <a:avLst/>
          </a:prstGeom>
          <a:noFill/>
          <a:ln/>
        </p:spPr>
        <p:txBody>
          <a:bodyPr wrap="square" lIns="0" tIns="0" rIns="0" bIns="0" rtlCol="0" anchor="t"/>
          <a:lstStyle/>
          <a:p>
            <a:pPr indent="0" marL="0">
              <a:buNone/>
            </a:pPr>
            <a:r>
              <a:rPr lang="en-US" sz="1200" dirty="0">
                <a:solidFill>
                  <a:schemeClr val="tx1"/>
                </a:solidFill>
              </a:rPr>
              <a:t>Excel cut 18-digit codes to 15 digits; the lost digits were recovered from the material group (100% consistent).</a:t>
            </a:r>
            <a:endParaRPr lang="en-US" sz="1200" dirty="0"/>
          </a:p>
        </p:txBody>
      </p:sp>
      <p:sp>
        <p:nvSpPr>
          <p:cNvPr id="15" name="fix 3"/>
          <p:cNvSpPr/>
          <p:nvPr/>
        </p:nvSpPr>
        <p:spPr>
          <a:xfrm>
            <a:off x="548640" y="3749040"/>
            <a:ext cx="3474720" cy="2148840"/>
          </a:xfrm>
          <a:prstGeom prst="roundRect">
            <a:avLst>
              <a:gd name="adj" fmla="val 3404"/>
            </a:avLst>
          </a:prstGeom>
          <a:solidFill>
            <a:schemeClr val="bg2"/>
          </a:solidFill>
          <a:ln w="12700">
            <a:solidFill>
              <a:schemeClr val="bg2"/>
            </a:solidFill>
            <a:prstDash val="solid"/>
          </a:ln>
        </p:spPr>
      </p:sp>
      <p:sp>
        <p:nvSpPr>
          <p:cNvPr id="16" name="Text 14"/>
          <p:cNvSpPr txBox="1"/>
          <p:nvPr/>
        </p:nvSpPr>
        <p:spPr>
          <a:xfrm>
            <a:off x="777240" y="3931920"/>
            <a:ext cx="3017520" cy="548640"/>
          </a:xfrm>
          <a:prstGeom prst="rect">
            <a:avLst/>
          </a:prstGeom>
          <a:noFill/>
          <a:ln/>
        </p:spPr>
        <p:txBody>
          <a:bodyPr wrap="square" lIns="0" tIns="0" rIns="0" bIns="0" rtlCol="0" anchor="t"/>
          <a:lstStyle/>
          <a:p>
            <a:pPr indent="0" marL="0">
              <a:buNone/>
            </a:pPr>
            <a:r>
              <a:rPr lang="en-US" sz="2800" b="1" dirty="0">
                <a:solidFill>
                  <a:schemeClr val="accent3"/>
                </a:solidFill>
              </a:rPr>
              <a:t>280,844</a:t>
            </a:r>
            <a:endParaRPr lang="en-US" sz="2800" dirty="0"/>
          </a:p>
        </p:txBody>
      </p:sp>
      <p:sp>
        <p:nvSpPr>
          <p:cNvPr id="17" name="Text 15"/>
          <p:cNvSpPr txBox="1"/>
          <p:nvPr/>
        </p:nvSpPr>
        <p:spPr>
          <a:xfrm>
            <a:off x="777240" y="4480560"/>
            <a:ext cx="3017520" cy="320040"/>
          </a:xfrm>
          <a:prstGeom prst="rect">
            <a:avLst/>
          </a:prstGeom>
          <a:noFill/>
          <a:ln/>
        </p:spPr>
        <p:txBody>
          <a:bodyPr wrap="square" lIns="0" tIns="0" rIns="0" bIns="0" rtlCol="0" anchor="t"/>
          <a:lstStyle/>
          <a:p>
            <a:pPr indent="0" marL="0">
              <a:buNone/>
            </a:pPr>
            <a:r>
              <a:rPr lang="en-US" sz="1500" b="1" dirty="0">
                <a:solidFill>
                  <a:schemeClr val="tx2"/>
                </a:solidFill>
              </a:rPr>
              <a:t>billing rows given a client</a:t>
            </a:r>
            <a:endParaRPr lang="en-US" sz="1500" dirty="0"/>
          </a:p>
        </p:txBody>
      </p:sp>
      <p:sp>
        <p:nvSpPr>
          <p:cNvPr id="18" name="Text 16"/>
          <p:cNvSpPr txBox="1"/>
          <p:nvPr/>
        </p:nvSpPr>
        <p:spPr>
          <a:xfrm>
            <a:off x="777240" y="4846320"/>
            <a:ext cx="3017520" cy="960120"/>
          </a:xfrm>
          <a:prstGeom prst="rect">
            <a:avLst/>
          </a:prstGeom>
          <a:noFill/>
          <a:ln/>
        </p:spPr>
        <p:txBody>
          <a:bodyPr wrap="square" lIns="0" tIns="0" rIns="0" bIns="0" rtlCol="0" anchor="t"/>
          <a:lstStyle/>
          <a:p>
            <a:pPr indent="0" marL="0">
              <a:buNone/>
            </a:pPr>
            <a:r>
              <a:rPr lang="en-US" sz="1200" dirty="0">
                <a:solidFill>
                  <a:schemeClr val="tx1"/>
                </a:solidFill>
              </a:rPr>
              <a:t>Billing events came without a client; it was linked from the same-second scans, but only where exactly one client matched.</a:t>
            </a:r>
            <a:endParaRPr lang="en-US" sz="1200" dirty="0"/>
          </a:p>
        </p:txBody>
      </p:sp>
      <p:sp>
        <p:nvSpPr>
          <p:cNvPr id="19" name="fix 4"/>
          <p:cNvSpPr/>
          <p:nvPr/>
        </p:nvSpPr>
        <p:spPr>
          <a:xfrm>
            <a:off x="4297680" y="3749040"/>
            <a:ext cx="3474720" cy="2148840"/>
          </a:xfrm>
          <a:prstGeom prst="roundRect">
            <a:avLst>
              <a:gd name="adj" fmla="val 3404"/>
            </a:avLst>
          </a:prstGeom>
          <a:solidFill>
            <a:schemeClr val="bg2"/>
          </a:solidFill>
          <a:ln w="12700">
            <a:solidFill>
              <a:schemeClr val="bg2"/>
            </a:solidFill>
            <a:prstDash val="solid"/>
          </a:ln>
        </p:spPr>
      </p:sp>
      <p:sp>
        <p:nvSpPr>
          <p:cNvPr id="20" name="Text 18"/>
          <p:cNvSpPr txBox="1"/>
          <p:nvPr/>
        </p:nvSpPr>
        <p:spPr>
          <a:xfrm>
            <a:off x="4526280" y="3931920"/>
            <a:ext cx="3017520" cy="548640"/>
          </a:xfrm>
          <a:prstGeom prst="rect">
            <a:avLst/>
          </a:prstGeom>
          <a:noFill/>
          <a:ln/>
        </p:spPr>
        <p:txBody>
          <a:bodyPr wrap="square" lIns="0" tIns="0" rIns="0" bIns="0" rtlCol="0" anchor="t"/>
          <a:lstStyle/>
          <a:p>
            <a:pPr indent="0" marL="0">
              <a:buNone/>
            </a:pPr>
            <a:r>
              <a:rPr lang="en-US" sz="2800" b="1" dirty="0">
                <a:solidFill>
                  <a:schemeClr val="accent3"/>
                </a:solidFill>
              </a:rPr>
              <a:t>37,694</a:t>
            </a:r>
            <a:endParaRPr lang="en-US" sz="2800" dirty="0"/>
          </a:p>
        </p:txBody>
      </p:sp>
      <p:sp>
        <p:nvSpPr>
          <p:cNvPr id="21" name="Text 19"/>
          <p:cNvSpPr txBox="1"/>
          <p:nvPr/>
        </p:nvSpPr>
        <p:spPr>
          <a:xfrm>
            <a:off x="4526280" y="4480560"/>
            <a:ext cx="3017520" cy="320040"/>
          </a:xfrm>
          <a:prstGeom prst="rect">
            <a:avLst/>
          </a:prstGeom>
          <a:noFill/>
          <a:ln/>
        </p:spPr>
        <p:txBody>
          <a:bodyPr wrap="square" lIns="0" tIns="0" rIns="0" bIns="0" rtlCol="0" anchor="t"/>
          <a:lstStyle/>
          <a:p>
            <a:pPr indent="0" marL="0">
              <a:buNone/>
            </a:pPr>
            <a:r>
              <a:rPr lang="en-US" sz="1500" b="1" dirty="0">
                <a:solidFill>
                  <a:schemeClr val="tx2"/>
                </a:solidFill>
              </a:rPr>
              <a:t>placeholder dates nulled</a:t>
            </a:r>
            <a:endParaRPr lang="en-US" sz="1500" dirty="0"/>
          </a:p>
        </p:txBody>
      </p:sp>
      <p:sp>
        <p:nvSpPr>
          <p:cNvPr id="22" name="Text 20"/>
          <p:cNvSpPr txBox="1"/>
          <p:nvPr/>
        </p:nvSpPr>
        <p:spPr>
          <a:xfrm>
            <a:off x="4526280" y="4846320"/>
            <a:ext cx="3017520" cy="960120"/>
          </a:xfrm>
          <a:prstGeom prst="rect">
            <a:avLst/>
          </a:prstGeom>
          <a:noFill/>
          <a:ln/>
        </p:spPr>
        <p:txBody>
          <a:bodyPr wrap="square" lIns="0" tIns="0" rIns="0" bIns="0" rtlCol="0" anchor="t"/>
          <a:lstStyle/>
          <a:p>
            <a:pPr indent="0" marL="0">
              <a:buNone/>
            </a:pPr>
            <a:r>
              <a:rPr lang="en-US" sz="1200" dirty="0">
                <a:solidFill>
                  <a:schemeClr val="tx1"/>
                </a:solidFill>
              </a:rPr>
              <a:t>01/01/1900 end times (and production / expiry dates) set to empty with a flag; no negative durations remain.</a:t>
            </a:r>
            <a:endParaRPr lang="en-US" sz="1200" dirty="0"/>
          </a:p>
        </p:txBody>
      </p:sp>
      <p:sp>
        <p:nvSpPr>
          <p:cNvPr id="23" name="fix 5"/>
          <p:cNvSpPr/>
          <p:nvPr/>
        </p:nvSpPr>
        <p:spPr>
          <a:xfrm>
            <a:off x="8046720" y="3749040"/>
            <a:ext cx="3474720" cy="2148840"/>
          </a:xfrm>
          <a:prstGeom prst="roundRect">
            <a:avLst>
              <a:gd name="adj" fmla="val 3404"/>
            </a:avLst>
          </a:prstGeom>
          <a:solidFill>
            <a:schemeClr val="bg2"/>
          </a:solidFill>
          <a:ln w="12700">
            <a:solidFill>
              <a:schemeClr val="bg2"/>
            </a:solidFill>
            <a:prstDash val="solid"/>
          </a:ln>
        </p:spPr>
      </p:sp>
      <p:sp>
        <p:nvSpPr>
          <p:cNvPr id="24" name="Text 22"/>
          <p:cNvSpPr txBox="1"/>
          <p:nvPr/>
        </p:nvSpPr>
        <p:spPr>
          <a:xfrm>
            <a:off x="8275320" y="3931920"/>
            <a:ext cx="3017520" cy="548640"/>
          </a:xfrm>
          <a:prstGeom prst="rect">
            <a:avLst/>
          </a:prstGeom>
          <a:noFill/>
          <a:ln/>
        </p:spPr>
        <p:txBody>
          <a:bodyPr wrap="square" lIns="0" tIns="0" rIns="0" bIns="0" rtlCol="0" anchor="t"/>
          <a:lstStyle/>
          <a:p>
            <a:pPr indent="0" marL="0">
              <a:buNone/>
            </a:pPr>
            <a:r>
              <a:rPr lang="en-US" sz="2800" b="1" dirty="0">
                <a:solidFill>
                  <a:schemeClr val="accent4"/>
                </a:solidFill>
              </a:rPr>
              <a:t>63%</a:t>
            </a:r>
            <a:endParaRPr lang="en-US" sz="2800" dirty="0"/>
          </a:p>
        </p:txBody>
      </p:sp>
      <p:sp>
        <p:nvSpPr>
          <p:cNvPr id="25" name="Text 23"/>
          <p:cNvSpPr txBox="1"/>
          <p:nvPr/>
        </p:nvSpPr>
        <p:spPr>
          <a:xfrm>
            <a:off x="8275320" y="4480560"/>
            <a:ext cx="3017520" cy="320040"/>
          </a:xfrm>
          <a:prstGeom prst="rect">
            <a:avLst/>
          </a:prstGeom>
          <a:noFill/>
          <a:ln/>
        </p:spPr>
        <p:txBody>
          <a:bodyPr wrap="square" lIns="0" tIns="0" rIns="0" bIns="0" rtlCol="0" anchor="t"/>
          <a:lstStyle/>
          <a:p>
            <a:pPr indent="0" marL="0">
              <a:buNone/>
            </a:pPr>
            <a:r>
              <a:rPr lang="en-US" sz="1500" b="1" dirty="0">
                <a:solidFill>
                  <a:schemeClr val="tx2"/>
                </a:solidFill>
              </a:rPr>
              <a:t>pallet ids unrecoverable</a:t>
            </a:r>
            <a:endParaRPr lang="en-US" sz="1500" dirty="0"/>
          </a:p>
        </p:txBody>
      </p:sp>
      <p:sp>
        <p:nvSpPr>
          <p:cNvPr id="26" name="Text 24"/>
          <p:cNvSpPr txBox="1"/>
          <p:nvPr/>
        </p:nvSpPr>
        <p:spPr>
          <a:xfrm>
            <a:off x="8275320" y="4846320"/>
            <a:ext cx="3017520" cy="960120"/>
          </a:xfrm>
          <a:prstGeom prst="rect">
            <a:avLst/>
          </a:prstGeom>
          <a:noFill/>
          <a:ln/>
        </p:spPr>
        <p:txBody>
          <a:bodyPr wrap="square" lIns="0" tIns="0" rIns="0" bIns="0" rtlCol="0" anchor="t"/>
          <a:lstStyle/>
          <a:p>
            <a:pPr indent="0" marL="0">
              <a:buNone/>
            </a:pPr>
            <a:r>
              <a:rPr lang="en-US" sz="1200" dirty="0">
                <a:solidFill>
                  <a:schemeClr val="tx1"/>
                </a:solidFill>
              </a:rPr>
              <a:t>Excel kept 6 of their 12 digits (Binzagr's sample proves it); 58 sample rows recovered, the rest flagged. Re-export requested.</a:t>
            </a:r>
            <a:endParaRPr lang="en-US" sz="1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Nothing silently changed, and every row traceable</a:t>
            </a:r>
            <a:endParaRPr lang="en-US" sz="3200" dirty="0"/>
          </a:p>
        </p:txBody>
      </p:sp>
      <p:sp>
        <p:nvSpPr>
          <p:cNvPr id="3" name="Text 1"/>
          <p:cNvSpPr txBox="1"/>
          <p:nvPr/>
        </p:nvSpPr>
        <p:spPr>
          <a:xfrm>
            <a:off x="548640" y="1417320"/>
            <a:ext cx="3108960" cy="685800"/>
          </a:xfrm>
          <a:prstGeom prst="rect">
            <a:avLst/>
          </a:prstGeom>
          <a:noFill/>
          <a:ln/>
        </p:spPr>
        <p:txBody>
          <a:bodyPr wrap="square" lIns="0" tIns="0" rIns="0" bIns="0" rtlCol="0" anchor="ctr"/>
          <a:lstStyle/>
          <a:p>
            <a:pPr algn="r" indent="0" marL="0">
              <a:buNone/>
            </a:pPr>
            <a:r>
              <a:rPr lang="en-US" sz="3200" b="1" dirty="0">
                <a:solidFill>
                  <a:schemeClr val="accent5"/>
                </a:solidFill>
              </a:rPr>
              <a:t>4,604,674</a:t>
            </a:r>
            <a:endParaRPr lang="en-US" sz="3200" dirty="0"/>
          </a:p>
        </p:txBody>
      </p:sp>
      <p:sp>
        <p:nvSpPr>
          <p:cNvPr id="4" name="Text 2"/>
          <p:cNvSpPr txBox="1"/>
          <p:nvPr/>
        </p:nvSpPr>
        <p:spPr>
          <a:xfrm>
            <a:off x="3840480" y="1417320"/>
            <a:ext cx="2560320" cy="685800"/>
          </a:xfrm>
          <a:prstGeom prst="rect">
            <a:avLst/>
          </a:prstGeom>
          <a:noFill/>
          <a:ln/>
        </p:spPr>
        <p:txBody>
          <a:bodyPr wrap="square" lIns="0" tIns="0" rIns="0" bIns="0" rtlCol="0" anchor="ctr"/>
          <a:lstStyle/>
          <a:p>
            <a:pPr indent="0" marL="0">
              <a:buNone/>
            </a:pPr>
            <a:r>
              <a:rPr lang="en-US" sz="1400" dirty="0">
                <a:solidFill>
                  <a:schemeClr val="tx1"/>
                </a:solidFill>
              </a:rPr>
              <a:t>raw WMS rows</a:t>
            </a:r>
            <a:endParaRPr lang="en-US" sz="1400" dirty="0"/>
          </a:p>
        </p:txBody>
      </p:sp>
      <p:sp>
        <p:nvSpPr>
          <p:cNvPr id="5" name="Text 3"/>
          <p:cNvSpPr txBox="1"/>
          <p:nvPr/>
        </p:nvSpPr>
        <p:spPr>
          <a:xfrm>
            <a:off x="548640" y="2560320"/>
            <a:ext cx="3108960" cy="685800"/>
          </a:xfrm>
          <a:prstGeom prst="rect">
            <a:avLst/>
          </a:prstGeom>
          <a:noFill/>
          <a:ln/>
        </p:spPr>
        <p:txBody>
          <a:bodyPr wrap="square" lIns="0" tIns="0" rIns="0" bIns="0" rtlCol="0" anchor="ctr"/>
          <a:lstStyle/>
          <a:p>
            <a:pPr algn="r" indent="0" marL="0">
              <a:buNone/>
            </a:pPr>
            <a:r>
              <a:rPr lang="en-US" sz="3200" b="1" dirty="0">
                <a:solidFill>
                  <a:schemeClr val="accent4"/>
                </a:solidFill>
              </a:rPr>
              <a:t>- 65,141</a:t>
            </a:r>
            <a:endParaRPr lang="en-US" sz="3200" dirty="0"/>
          </a:p>
        </p:txBody>
      </p:sp>
      <p:sp>
        <p:nvSpPr>
          <p:cNvPr id="6" name="Text 4"/>
          <p:cNvSpPr txBox="1"/>
          <p:nvPr/>
        </p:nvSpPr>
        <p:spPr>
          <a:xfrm>
            <a:off x="3840480" y="2560320"/>
            <a:ext cx="2560320" cy="685800"/>
          </a:xfrm>
          <a:prstGeom prst="rect">
            <a:avLst/>
          </a:prstGeom>
          <a:noFill/>
          <a:ln/>
        </p:spPr>
        <p:txBody>
          <a:bodyPr wrap="square" lIns="0" tIns="0" rIns="0" bIns="0" rtlCol="0" anchor="ctr"/>
          <a:lstStyle/>
          <a:p>
            <a:pPr indent="0" marL="0">
              <a:buNone/>
            </a:pPr>
            <a:r>
              <a:rPr lang="en-US" sz="1400" dirty="0">
                <a:solidFill>
                  <a:schemeClr val="tx1"/>
                </a:solidFill>
              </a:rPr>
              <a:t>proven duplicates removed</a:t>
            </a:r>
            <a:endParaRPr lang="en-US" sz="1400" dirty="0"/>
          </a:p>
        </p:txBody>
      </p:sp>
      <p:sp>
        <p:nvSpPr>
          <p:cNvPr id="7" name="Text 5"/>
          <p:cNvSpPr txBox="1"/>
          <p:nvPr/>
        </p:nvSpPr>
        <p:spPr>
          <a:xfrm>
            <a:off x="548640" y="3703320"/>
            <a:ext cx="3108960" cy="685800"/>
          </a:xfrm>
          <a:prstGeom prst="rect">
            <a:avLst/>
          </a:prstGeom>
          <a:noFill/>
          <a:ln/>
        </p:spPr>
        <p:txBody>
          <a:bodyPr wrap="square" lIns="0" tIns="0" rIns="0" bIns="0" rtlCol="0" anchor="ctr"/>
          <a:lstStyle/>
          <a:p>
            <a:pPr algn="r" indent="0" marL="0">
              <a:buNone/>
            </a:pPr>
            <a:r>
              <a:rPr lang="en-US" sz="3200" b="1" dirty="0">
                <a:solidFill>
                  <a:schemeClr val="accent3"/>
                </a:solidFill>
              </a:rPr>
              <a:t>= 4,539,533</a:t>
            </a:r>
            <a:endParaRPr lang="en-US" sz="3200" dirty="0"/>
          </a:p>
        </p:txBody>
      </p:sp>
      <p:sp>
        <p:nvSpPr>
          <p:cNvPr id="8" name="Text 6"/>
          <p:cNvSpPr txBox="1"/>
          <p:nvPr/>
        </p:nvSpPr>
        <p:spPr>
          <a:xfrm>
            <a:off x="3840480" y="3703320"/>
            <a:ext cx="2560320" cy="685800"/>
          </a:xfrm>
          <a:prstGeom prst="rect">
            <a:avLst/>
          </a:prstGeom>
          <a:noFill/>
          <a:ln/>
        </p:spPr>
        <p:txBody>
          <a:bodyPr wrap="square" lIns="0" tIns="0" rIns="0" bIns="0" rtlCol="0" anchor="ctr"/>
          <a:lstStyle/>
          <a:p>
            <a:pPr indent="0" marL="0">
              <a:buNone/>
            </a:pPr>
            <a:r>
              <a:rPr lang="en-US" sz="1400" dirty="0">
                <a:solidFill>
                  <a:schemeClr val="tx1"/>
                </a:solidFill>
              </a:rPr>
              <a:t>clean WMS rows, quantities per activity identical to raw</a:t>
            </a:r>
            <a:endParaRPr lang="en-US" sz="1400" dirty="0"/>
          </a:p>
        </p:txBody>
      </p:sp>
      <p:sp>
        <p:nvSpPr>
          <p:cNvPr id="9" name="sales recon"/>
          <p:cNvSpPr/>
          <p:nvPr/>
        </p:nvSpPr>
        <p:spPr>
          <a:xfrm>
            <a:off x="548640" y="4937760"/>
            <a:ext cx="5852160" cy="1051560"/>
          </a:xfrm>
          <a:prstGeom prst="roundRect">
            <a:avLst>
              <a:gd name="adj" fmla="val 6957"/>
            </a:avLst>
          </a:prstGeom>
          <a:solidFill>
            <a:schemeClr val="bg2"/>
          </a:solidFill>
          <a:ln w="12700">
            <a:solidFill>
              <a:schemeClr val="bg2"/>
            </a:solidFill>
            <a:prstDash val="solid"/>
          </a:ln>
        </p:spPr>
      </p:sp>
      <p:sp>
        <p:nvSpPr>
          <p:cNvPr id="10" name="Text 8"/>
          <p:cNvSpPr txBox="1"/>
          <p:nvPr/>
        </p:nvSpPr>
        <p:spPr>
          <a:xfrm>
            <a:off x="822960" y="5074920"/>
            <a:ext cx="5394960" cy="822960"/>
          </a:xfrm>
          <a:prstGeom prst="rect">
            <a:avLst/>
          </a:prstGeom>
          <a:noFill/>
          <a:ln/>
        </p:spPr>
        <p:txBody>
          <a:bodyPr wrap="square" lIns="0" tIns="0" rIns="0" bIns="0" rtlCol="0" anchor="t"/>
          <a:lstStyle/>
          <a:p>
            <a:pPr indent="0" marL="0">
              <a:buNone/>
            </a:pPr>
            <a:r>
              <a:rPr lang="en-US" sz="1400" b="1" dirty="0">
                <a:solidFill>
                  <a:schemeClr val="tx2"/>
                </a:solidFill>
              </a:rPr>
              <a:t>Sales: SAR 40,409,418.71 raw = clean</a:t>
            </a:r>
            <a:endParaRPr lang="en-US" sz="1400" dirty="0"/>
          </a:p>
          <a:p>
            <a:pPr indent="0" marL="0">
              <a:buNone/>
            </a:pPr>
            <a:r>
              <a:rPr lang="en-US" sz="1400" dirty="0">
                <a:solidFill>
                  <a:schemeClr val="tx1"/>
                </a:solidFill>
              </a:rPr>
              <a:t>All 325,544 lines kept; totals identical to the cent</a:t>
            </a:r>
            <a:endParaRPr lang="en-US" sz="1400" dirty="0"/>
          </a:p>
        </p:txBody>
      </p:sp>
      <p:sp>
        <p:nvSpPr>
          <p:cNvPr id="11" name="Shape 9"/>
          <p:cNvSpPr/>
          <p:nvPr/>
        </p:nvSpPr>
        <p:spPr>
          <a:xfrm>
            <a:off x="6949440" y="1417320"/>
            <a:ext cx="457200" cy="457200"/>
          </a:xfrm>
          <a:prstGeom prst="ellipse">
            <a:avLst/>
          </a:prstGeom>
          <a:solidFill>
            <a:schemeClr val="tx2"/>
          </a:solidFill>
          <a:ln w="12700">
            <a:solidFill>
              <a:schemeClr val="tx2"/>
            </a:solidFill>
            <a:prstDash val="solid"/>
          </a:ln>
        </p:spPr>
      </p:sp>
      <p:sp>
        <p:nvSpPr>
          <p:cNvPr id="12" name="Text 10"/>
          <p:cNvSpPr txBox="1"/>
          <p:nvPr/>
        </p:nvSpPr>
        <p:spPr>
          <a:xfrm>
            <a:off x="6949440" y="141732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13" name="Text 11"/>
          <p:cNvSpPr txBox="1"/>
          <p:nvPr/>
        </p:nvSpPr>
        <p:spPr>
          <a:xfrm>
            <a:off x="7589520" y="1399032"/>
            <a:ext cx="4023360" cy="365760"/>
          </a:xfrm>
          <a:prstGeom prst="rect">
            <a:avLst/>
          </a:prstGeom>
          <a:noFill/>
          <a:ln/>
        </p:spPr>
        <p:txBody>
          <a:bodyPr wrap="square" lIns="0" tIns="0" rIns="0" bIns="0" rtlCol="0" anchor="t"/>
          <a:lstStyle/>
          <a:p>
            <a:pPr indent="0" marL="0">
              <a:buNone/>
            </a:pPr>
            <a:r>
              <a:rPr lang="en-US" sz="1600" b="1" dirty="0">
                <a:solidFill>
                  <a:schemeClr val="tx2"/>
                </a:solidFill>
              </a:rPr>
              <a:t>Lineage on every row</a:t>
            </a:r>
            <a:endParaRPr lang="en-US" sz="1600" dirty="0"/>
          </a:p>
        </p:txBody>
      </p:sp>
      <p:sp>
        <p:nvSpPr>
          <p:cNvPr id="14" name="Text 12"/>
          <p:cNvSpPr txBox="1"/>
          <p:nvPr/>
        </p:nvSpPr>
        <p:spPr>
          <a:xfrm>
            <a:off x="7589520" y="1783080"/>
            <a:ext cx="4023360" cy="640080"/>
          </a:xfrm>
          <a:prstGeom prst="rect">
            <a:avLst/>
          </a:prstGeom>
          <a:noFill/>
          <a:ln/>
        </p:spPr>
        <p:txBody>
          <a:bodyPr wrap="square" lIns="0" tIns="0" rIns="0" bIns="0" rtlCol="0" anchor="t"/>
          <a:lstStyle/>
          <a:p>
            <a:pPr indent="0" marL="0">
              <a:buNone/>
            </a:pPr>
            <a:r>
              <a:rPr lang="en-US" sz="1300" dirty="0">
                <a:solidFill>
                  <a:schemeClr val="tx1"/>
                </a:solidFill>
              </a:rPr>
              <a:t>src_file + src_line point back to the exact raw line or Excel row.</a:t>
            </a:r>
            <a:endParaRPr lang="en-US" sz="1300" dirty="0"/>
          </a:p>
        </p:txBody>
      </p:sp>
      <p:sp>
        <p:nvSpPr>
          <p:cNvPr id="15" name="Shape 13"/>
          <p:cNvSpPr/>
          <p:nvPr/>
        </p:nvSpPr>
        <p:spPr>
          <a:xfrm>
            <a:off x="6949440" y="2514600"/>
            <a:ext cx="457200" cy="457200"/>
          </a:xfrm>
          <a:prstGeom prst="ellipse">
            <a:avLst/>
          </a:prstGeom>
          <a:solidFill>
            <a:schemeClr val="tx2"/>
          </a:solidFill>
          <a:ln w="12700">
            <a:solidFill>
              <a:schemeClr val="tx2"/>
            </a:solidFill>
            <a:prstDash val="solid"/>
          </a:ln>
        </p:spPr>
      </p:sp>
      <p:sp>
        <p:nvSpPr>
          <p:cNvPr id="16" name="Text 14"/>
          <p:cNvSpPr txBox="1"/>
          <p:nvPr/>
        </p:nvSpPr>
        <p:spPr>
          <a:xfrm>
            <a:off x="6949440" y="25146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7" name="Text 15"/>
          <p:cNvSpPr txBox="1"/>
          <p:nvPr/>
        </p:nvSpPr>
        <p:spPr>
          <a:xfrm>
            <a:off x="7589520" y="2496312"/>
            <a:ext cx="4023360" cy="365760"/>
          </a:xfrm>
          <a:prstGeom prst="rect">
            <a:avLst/>
          </a:prstGeom>
          <a:noFill/>
          <a:ln/>
        </p:spPr>
        <p:txBody>
          <a:bodyPr wrap="square" lIns="0" tIns="0" rIns="0" bIns="0" rtlCol="0" anchor="t"/>
          <a:lstStyle/>
          <a:p>
            <a:pPr indent="0" marL="0">
              <a:buNone/>
            </a:pPr>
            <a:r>
              <a:rPr lang="en-US" sz="1600" b="1" dirty="0">
                <a:solidFill>
                  <a:schemeClr val="tx2"/>
                </a:solidFill>
              </a:rPr>
              <a:t>Flag, don't fix</a:t>
            </a:r>
            <a:endParaRPr lang="en-US" sz="1600" dirty="0"/>
          </a:p>
        </p:txBody>
      </p:sp>
      <p:sp>
        <p:nvSpPr>
          <p:cNvPr id="18" name="Text 16"/>
          <p:cNvSpPr txBox="1"/>
          <p:nvPr/>
        </p:nvSpPr>
        <p:spPr>
          <a:xfrm>
            <a:off x="7589520" y="2880360"/>
            <a:ext cx="4023360" cy="640080"/>
          </a:xfrm>
          <a:prstGeom prst="rect">
            <a:avLst/>
          </a:prstGeom>
          <a:noFill/>
          <a:ln/>
        </p:spPr>
        <p:txBody>
          <a:bodyPr wrap="square" lIns="0" tIns="0" rIns="0" bIns="0" rtlCol="0" anchor="t"/>
          <a:lstStyle/>
          <a:p>
            <a:pPr indent="0" marL="0">
              <a:buNone/>
            </a:pPr>
            <a:r>
              <a:rPr lang="en-US" sz="1300" dirty="0">
                <a:solidFill>
                  <a:schemeClr val="tx1"/>
                </a:solidFill>
              </a:rPr>
              <a:t>Suspicious values (negative quantities, identical rows, long tasks) are kept and flagged.</a:t>
            </a:r>
            <a:endParaRPr lang="en-US" sz="1300" dirty="0"/>
          </a:p>
        </p:txBody>
      </p:sp>
      <p:sp>
        <p:nvSpPr>
          <p:cNvPr id="19" name="Shape 17"/>
          <p:cNvSpPr/>
          <p:nvPr/>
        </p:nvSpPr>
        <p:spPr>
          <a:xfrm>
            <a:off x="6949440" y="3611880"/>
            <a:ext cx="457200" cy="457200"/>
          </a:xfrm>
          <a:prstGeom prst="ellipse">
            <a:avLst/>
          </a:prstGeom>
          <a:solidFill>
            <a:schemeClr val="tx2"/>
          </a:solidFill>
          <a:ln w="12700">
            <a:solidFill>
              <a:schemeClr val="tx2"/>
            </a:solidFill>
            <a:prstDash val="solid"/>
          </a:ln>
        </p:spPr>
      </p:sp>
      <p:sp>
        <p:nvSpPr>
          <p:cNvPr id="20" name="Text 18"/>
          <p:cNvSpPr txBox="1"/>
          <p:nvPr/>
        </p:nvSpPr>
        <p:spPr>
          <a:xfrm>
            <a:off x="6949440" y="361188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21" name="Text 19"/>
          <p:cNvSpPr txBox="1"/>
          <p:nvPr/>
        </p:nvSpPr>
        <p:spPr>
          <a:xfrm>
            <a:off x="7589520" y="3593592"/>
            <a:ext cx="4023360" cy="365760"/>
          </a:xfrm>
          <a:prstGeom prst="rect">
            <a:avLst/>
          </a:prstGeom>
          <a:noFill/>
          <a:ln/>
        </p:spPr>
        <p:txBody>
          <a:bodyPr wrap="square" lIns="0" tIns="0" rIns="0" bIns="0" rtlCol="0" anchor="t"/>
          <a:lstStyle/>
          <a:p>
            <a:pPr indent="0" marL="0">
              <a:buNone/>
            </a:pPr>
            <a:r>
              <a:rPr lang="en-US" sz="1600" b="1" dirty="0">
                <a:solidFill>
                  <a:schemeClr val="tx2"/>
                </a:solidFill>
              </a:rPr>
              <a:t>Personal data removed</a:t>
            </a:r>
            <a:endParaRPr lang="en-US" sz="1600" dirty="0"/>
          </a:p>
        </p:txBody>
      </p:sp>
      <p:sp>
        <p:nvSpPr>
          <p:cNvPr id="22" name="Text 20"/>
          <p:cNvSpPr txBox="1"/>
          <p:nvPr/>
        </p:nvSpPr>
        <p:spPr>
          <a:xfrm>
            <a:off x="7589520" y="3977640"/>
            <a:ext cx="4023360" cy="640080"/>
          </a:xfrm>
          <a:prstGeom prst="rect">
            <a:avLst/>
          </a:prstGeom>
          <a:noFill/>
          <a:ln/>
        </p:spPr>
        <p:txBody>
          <a:bodyPr wrap="square" lIns="0" tIns="0" rIns="0" bIns="0" rtlCol="0" anchor="t"/>
          <a:lstStyle/>
          <a:p>
            <a:pPr indent="0" marL="0">
              <a:buNone/>
            </a:pPr>
            <a:r>
              <a:rPr lang="en-US" sz="1300" dirty="0">
                <a:solidFill>
                  <a:schemeClr val="tx1"/>
                </a:solidFill>
              </a:rPr>
              <a:t>Contact, tax and bank columns dropped; employee names from the user list never stored.</a:t>
            </a:r>
            <a:endParaRPr lang="en-US" sz="1300" dirty="0"/>
          </a:p>
        </p:txBody>
      </p:sp>
      <p:sp>
        <p:nvSpPr>
          <p:cNvPr id="23" name="Shape 21"/>
          <p:cNvSpPr/>
          <p:nvPr/>
        </p:nvSpPr>
        <p:spPr>
          <a:xfrm>
            <a:off x="6949440" y="4709160"/>
            <a:ext cx="457200" cy="457200"/>
          </a:xfrm>
          <a:prstGeom prst="ellipse">
            <a:avLst/>
          </a:prstGeom>
          <a:solidFill>
            <a:schemeClr val="tx2"/>
          </a:solidFill>
          <a:ln w="12700">
            <a:solidFill>
              <a:schemeClr val="tx2"/>
            </a:solidFill>
            <a:prstDash val="solid"/>
          </a:ln>
        </p:spPr>
      </p:sp>
      <p:sp>
        <p:nvSpPr>
          <p:cNvPr id="24" name="Text 22"/>
          <p:cNvSpPr txBox="1"/>
          <p:nvPr/>
        </p:nvSpPr>
        <p:spPr>
          <a:xfrm>
            <a:off x="6949440" y="470916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5" name="Text 23"/>
          <p:cNvSpPr txBox="1"/>
          <p:nvPr/>
        </p:nvSpPr>
        <p:spPr>
          <a:xfrm>
            <a:off x="7589520" y="4690872"/>
            <a:ext cx="4023360" cy="365760"/>
          </a:xfrm>
          <a:prstGeom prst="rect">
            <a:avLst/>
          </a:prstGeom>
          <a:noFill/>
          <a:ln/>
        </p:spPr>
        <p:txBody>
          <a:bodyPr wrap="square" lIns="0" tIns="0" rIns="0" bIns="0" rtlCol="0" anchor="t"/>
          <a:lstStyle/>
          <a:p>
            <a:pPr indent="0" marL="0">
              <a:buNone/>
            </a:pPr>
            <a:r>
              <a:rPr lang="en-US" sz="1600" b="1" dirty="0">
                <a:solidFill>
                  <a:schemeClr val="tx2"/>
                </a:solidFill>
              </a:rPr>
              <a:t>47 of 49 smoke tests pass</a:t>
            </a:r>
            <a:endParaRPr lang="en-US" sz="1600" dirty="0"/>
          </a:p>
        </p:txBody>
      </p:sp>
      <p:sp>
        <p:nvSpPr>
          <p:cNvPr id="26" name="Text 24"/>
          <p:cNvSpPr txBox="1"/>
          <p:nvPr/>
        </p:nvSpPr>
        <p:spPr>
          <a:xfrm>
            <a:off x="7589520" y="5074920"/>
            <a:ext cx="4023360" cy="640080"/>
          </a:xfrm>
          <a:prstGeom prst="rect">
            <a:avLst/>
          </a:prstGeom>
          <a:noFill/>
          <a:ln/>
        </p:spPr>
        <p:txBody>
          <a:bodyPr wrap="square" lIns="0" tIns="0" rIns="0" bIns="0" rtlCol="0" anchor="t"/>
          <a:lstStyle/>
          <a:p>
            <a:pPr indent="0" marL="0">
              <a:buNone/>
            </a:pPr>
            <a:r>
              <a:rPr lang="en-US" sz="1300" dirty="0">
                <a:solidFill>
                  <a:schemeClr val="tx1"/>
                </a:solidFill>
              </a:rPr>
              <a:t>Each test re-derives its answer from the raw files; the 2 warnings are explained.</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Binzagr's 22 October files, applied to every row</a:t>
            </a:r>
            <a:endParaRPr lang="en-US" sz="3200" dirty="0"/>
          </a:p>
        </p:txBody>
      </p:sp>
      <p:sp>
        <p:nvSpPr>
          <p:cNvPr id="3" name="mapping 0"/>
          <p:cNvSpPr/>
          <p:nvPr/>
        </p:nvSpPr>
        <p:spPr>
          <a:xfrm>
            <a:off x="548640" y="1371600"/>
            <a:ext cx="5394960" cy="2011680"/>
          </a:xfrm>
          <a:prstGeom prst="roundRect">
            <a:avLst>
              <a:gd name="adj" fmla="val 3636"/>
            </a:avLst>
          </a:prstGeom>
          <a:solidFill>
            <a:schemeClr val="bg2"/>
          </a:solidFill>
          <a:ln w="12700">
            <a:solidFill>
              <a:schemeClr val="bg2"/>
            </a:solidFill>
            <a:prstDash val="solid"/>
          </a:ln>
        </p:spPr>
      </p:sp>
      <p:sp>
        <p:nvSpPr>
          <p:cNvPr id="4" name="Text 2"/>
          <p:cNvSpPr txBox="1"/>
          <p:nvPr/>
        </p:nvSpPr>
        <p:spPr>
          <a:xfrm>
            <a:off x="822960" y="1554480"/>
            <a:ext cx="4846320" cy="548640"/>
          </a:xfrm>
          <a:prstGeom prst="rect">
            <a:avLst/>
          </a:prstGeom>
          <a:noFill/>
          <a:ln/>
        </p:spPr>
        <p:txBody>
          <a:bodyPr wrap="square" lIns="0" tIns="0" rIns="0" bIns="0" rtlCol="0" anchor="t"/>
          <a:lstStyle/>
          <a:p>
            <a:pPr indent="0" marL="0">
              <a:buNone/>
            </a:pPr>
            <a:r>
              <a:rPr lang="en-US" sz="2800" b="1" dirty="0">
                <a:solidFill>
                  <a:schemeClr val="accent3"/>
                </a:solidFill>
              </a:rPr>
              <a:t>69 of 69</a:t>
            </a:r>
            <a:endParaRPr lang="en-US" sz="2800" dirty="0"/>
          </a:p>
        </p:txBody>
      </p:sp>
      <p:sp>
        <p:nvSpPr>
          <p:cNvPr id="5" name="Text 3"/>
          <p:cNvSpPr txBox="1"/>
          <p:nvPr/>
        </p:nvSpPr>
        <p:spPr>
          <a:xfrm>
            <a:off x="822960" y="2103120"/>
            <a:ext cx="4846320" cy="320040"/>
          </a:xfrm>
          <a:prstGeom prst="rect">
            <a:avLst/>
          </a:prstGeom>
          <a:noFill/>
          <a:ln/>
        </p:spPr>
        <p:txBody>
          <a:bodyPr wrap="square" lIns="0" tIns="0" rIns="0" bIns="0" rtlCol="0" anchor="t"/>
          <a:lstStyle/>
          <a:p>
            <a:pPr indent="0" marL="0">
              <a:buNone/>
            </a:pPr>
            <a:r>
              <a:rPr lang="en-US" sz="1500" b="1" dirty="0">
                <a:solidFill>
                  <a:schemeClr val="tx2"/>
                </a:solidFill>
              </a:rPr>
              <a:t>activity codes classified</a:t>
            </a:r>
            <a:endParaRPr lang="en-US" sz="1500" dirty="0"/>
          </a:p>
        </p:txBody>
      </p:sp>
      <p:sp>
        <p:nvSpPr>
          <p:cNvPr id="6" name="Text 4"/>
          <p:cNvSpPr txBox="1"/>
          <p:nvPr/>
        </p:nvSpPr>
        <p:spPr>
          <a:xfrm>
            <a:off x="822960" y="2468880"/>
            <a:ext cx="4846320" cy="822960"/>
          </a:xfrm>
          <a:prstGeom prst="rect">
            <a:avLst/>
          </a:prstGeom>
          <a:noFill/>
          <a:ln/>
        </p:spPr>
        <p:txBody>
          <a:bodyPr wrap="square" lIns="0" tIns="0" rIns="0" bIns="0" rtlCol="0" anchor="t"/>
          <a:lstStyle/>
          <a:p>
            <a:pPr indent="0" marL="0">
              <a:buNone/>
            </a:pPr>
            <a:r>
              <a:rPr lang="en-US" sz="1250" dirty="0">
                <a:solidFill>
                  <a:schemeClr val="tx1"/>
                </a:solidFill>
              </a:rPr>
              <a:t>Transaction mapping: 10 codes in the log are billed (Revenue Generation); loading, LP audit and QC are cost. Two entries to confirm: code 080 listed twice, code 100 described differently.</a:t>
            </a:r>
            <a:endParaRPr lang="en-US" sz="1250" dirty="0"/>
          </a:p>
        </p:txBody>
      </p:sp>
      <p:sp>
        <p:nvSpPr>
          <p:cNvPr id="7" name="mapping 1"/>
          <p:cNvSpPr/>
          <p:nvPr/>
        </p:nvSpPr>
        <p:spPr>
          <a:xfrm>
            <a:off x="6217920" y="1371600"/>
            <a:ext cx="5394960" cy="2011680"/>
          </a:xfrm>
          <a:prstGeom prst="roundRect">
            <a:avLst>
              <a:gd name="adj" fmla="val 3636"/>
            </a:avLst>
          </a:prstGeom>
          <a:solidFill>
            <a:schemeClr val="bg2"/>
          </a:solidFill>
          <a:ln w="12700">
            <a:solidFill>
              <a:schemeClr val="bg2"/>
            </a:solidFill>
            <a:prstDash val="solid"/>
          </a:ln>
        </p:spPr>
      </p:sp>
      <p:sp>
        <p:nvSpPr>
          <p:cNvPr id="8" name="Text 6"/>
          <p:cNvSpPr txBox="1"/>
          <p:nvPr/>
        </p:nvSpPr>
        <p:spPr>
          <a:xfrm>
            <a:off x="6492240" y="1554480"/>
            <a:ext cx="4846320" cy="548640"/>
          </a:xfrm>
          <a:prstGeom prst="rect">
            <a:avLst/>
          </a:prstGeom>
          <a:noFill/>
          <a:ln/>
        </p:spPr>
        <p:txBody>
          <a:bodyPr wrap="square" lIns="0" tIns="0" rIns="0" bIns="0" rtlCol="0" anchor="t"/>
          <a:lstStyle/>
          <a:p>
            <a:pPr indent="0" marL="0">
              <a:buNone/>
            </a:pPr>
            <a:r>
              <a:rPr lang="en-US" sz="2800" b="1" dirty="0">
                <a:solidFill>
                  <a:schemeClr val="accent3"/>
                </a:solidFill>
              </a:rPr>
              <a:t>93.9%</a:t>
            </a:r>
            <a:endParaRPr lang="en-US" sz="2800" dirty="0"/>
          </a:p>
        </p:txBody>
      </p:sp>
      <p:sp>
        <p:nvSpPr>
          <p:cNvPr id="9" name="Text 7"/>
          <p:cNvSpPr txBox="1"/>
          <p:nvPr/>
        </p:nvSpPr>
        <p:spPr>
          <a:xfrm>
            <a:off x="6492240" y="2103120"/>
            <a:ext cx="4846320" cy="320040"/>
          </a:xfrm>
          <a:prstGeom prst="rect">
            <a:avLst/>
          </a:prstGeom>
          <a:noFill/>
          <a:ln/>
        </p:spPr>
        <p:txBody>
          <a:bodyPr wrap="square" lIns="0" tIns="0" rIns="0" bIns="0" rtlCol="0" anchor="t"/>
          <a:lstStyle/>
          <a:p>
            <a:pPr indent="0" marL="0">
              <a:buNone/>
            </a:pPr>
            <a:r>
              <a:rPr lang="en-US" sz="1500" b="1" dirty="0">
                <a:solidFill>
                  <a:schemeClr val="tx2"/>
                </a:solidFill>
              </a:rPr>
              <a:t>of scans tied to a payroll number</a:t>
            </a:r>
            <a:endParaRPr lang="en-US" sz="1500" dirty="0"/>
          </a:p>
        </p:txBody>
      </p:sp>
      <p:sp>
        <p:nvSpPr>
          <p:cNvPr id="10" name="Text 8"/>
          <p:cNvSpPr txBox="1"/>
          <p:nvPr/>
        </p:nvSpPr>
        <p:spPr>
          <a:xfrm>
            <a:off x="6492240" y="2468880"/>
            <a:ext cx="4846320" cy="822960"/>
          </a:xfrm>
          <a:prstGeom prst="rect">
            <a:avLst/>
          </a:prstGeom>
          <a:noFill/>
          <a:ln/>
        </p:spPr>
        <p:txBody>
          <a:bodyPr wrap="square" lIns="0" tIns="0" rIns="0" bIns="0" rtlCol="0" anchor="t"/>
          <a:lstStyle/>
          <a:p>
            <a:pPr indent="0" marL="0">
              <a:buNone/>
            </a:pPr>
            <a:r>
              <a:rPr lang="en-US" sz="1250" dirty="0">
                <a:solidFill>
                  <a:schemeClr val="tx1"/>
                </a:solidFill>
              </a:rPr>
              <a:t>User list: 242 of 387 logins belong to 193 people with a payroll number and role; it lists ~270 active people at these sites. Names are never stored.</a:t>
            </a:r>
            <a:endParaRPr lang="en-US" sz="1250" dirty="0"/>
          </a:p>
        </p:txBody>
      </p:sp>
      <p:sp>
        <p:nvSpPr>
          <p:cNvPr id="11" name="mapping 2"/>
          <p:cNvSpPr/>
          <p:nvPr/>
        </p:nvSpPr>
        <p:spPr>
          <a:xfrm>
            <a:off x="548640" y="3611880"/>
            <a:ext cx="5394960" cy="2011680"/>
          </a:xfrm>
          <a:prstGeom prst="roundRect">
            <a:avLst>
              <a:gd name="adj" fmla="val 3636"/>
            </a:avLst>
          </a:prstGeom>
          <a:solidFill>
            <a:schemeClr val="bg2"/>
          </a:solidFill>
          <a:ln w="12700">
            <a:solidFill>
              <a:schemeClr val="bg2"/>
            </a:solidFill>
            <a:prstDash val="solid"/>
          </a:ln>
        </p:spPr>
      </p:sp>
      <p:sp>
        <p:nvSpPr>
          <p:cNvPr id="12" name="Text 10"/>
          <p:cNvSpPr txBox="1"/>
          <p:nvPr/>
        </p:nvSpPr>
        <p:spPr>
          <a:xfrm>
            <a:off x="822960" y="3794760"/>
            <a:ext cx="4846320" cy="548640"/>
          </a:xfrm>
          <a:prstGeom prst="rect">
            <a:avLst/>
          </a:prstGeom>
          <a:noFill/>
          <a:ln/>
        </p:spPr>
        <p:txBody>
          <a:bodyPr wrap="square" lIns="0" tIns="0" rIns="0" bIns="0" rtlCol="0" anchor="t"/>
          <a:lstStyle/>
          <a:p>
            <a:pPr indent="0" marL="0">
              <a:buNone/>
            </a:pPr>
            <a:r>
              <a:rPr lang="en-US" sz="2800" b="1" dirty="0">
                <a:solidFill>
                  <a:schemeClr val="accent3"/>
                </a:solidFill>
              </a:rPr>
              <a:t>99.6%</a:t>
            </a:r>
            <a:endParaRPr lang="en-US" sz="2800" dirty="0"/>
          </a:p>
        </p:txBody>
      </p:sp>
      <p:sp>
        <p:nvSpPr>
          <p:cNvPr id="13" name="Text 11"/>
          <p:cNvSpPr txBox="1"/>
          <p:nvPr/>
        </p:nvSpPr>
        <p:spPr>
          <a:xfrm>
            <a:off x="822960" y="4343400"/>
            <a:ext cx="4846320" cy="320040"/>
          </a:xfrm>
          <a:prstGeom prst="rect">
            <a:avLst/>
          </a:prstGeom>
          <a:noFill/>
          <a:ln/>
        </p:spPr>
        <p:txBody>
          <a:bodyPr wrap="square" lIns="0" tIns="0" rIns="0" bIns="0" rtlCol="0" anchor="t"/>
          <a:lstStyle/>
          <a:p>
            <a:pPr indent="0" marL="0">
              <a:buNone/>
            </a:pPr>
            <a:r>
              <a:rPr lang="en-US" sz="1500" b="1" dirty="0">
                <a:solidFill>
                  <a:schemeClr val="tx2"/>
                </a:solidFill>
              </a:rPr>
              <a:t>of item scans in cases and pallets</a:t>
            </a:r>
            <a:endParaRPr lang="en-US" sz="1500" dirty="0"/>
          </a:p>
        </p:txBody>
      </p:sp>
      <p:sp>
        <p:nvSpPr>
          <p:cNvPr id="14" name="Text 12"/>
          <p:cNvSpPr txBox="1"/>
          <p:nvPr/>
        </p:nvSpPr>
        <p:spPr>
          <a:xfrm>
            <a:off x="822960" y="4709160"/>
            <a:ext cx="4846320" cy="822960"/>
          </a:xfrm>
          <a:prstGeom prst="rect">
            <a:avLst/>
          </a:prstGeom>
          <a:noFill/>
          <a:ln/>
        </p:spPr>
        <p:txBody>
          <a:bodyPr wrap="square" lIns="0" tIns="0" rIns="0" bIns="0" rtlCol="0" anchor="t"/>
          <a:lstStyle/>
          <a:p>
            <a:pPr indent="0" marL="0">
              <a:buNone/>
            </a:pPr>
            <a:r>
              <a:rPr lang="en-US" sz="1250" dirty="0">
                <a:solidFill>
                  <a:schemeClr val="tx1"/>
                </a:solidFill>
              </a:rPr>
              <a:t>Conversion factors turn units of sale into cases and pallets; 1,155 items without a pallet factor are flagged, not guessed.</a:t>
            </a:r>
            <a:endParaRPr lang="en-US" sz="1250" dirty="0"/>
          </a:p>
        </p:txBody>
      </p:sp>
      <p:sp>
        <p:nvSpPr>
          <p:cNvPr id="15" name="mapping 3"/>
          <p:cNvSpPr/>
          <p:nvPr/>
        </p:nvSpPr>
        <p:spPr>
          <a:xfrm>
            <a:off x="6217920" y="3611880"/>
            <a:ext cx="5394960" cy="2011680"/>
          </a:xfrm>
          <a:prstGeom prst="roundRect">
            <a:avLst>
              <a:gd name="adj" fmla="val 3636"/>
            </a:avLst>
          </a:prstGeom>
          <a:solidFill>
            <a:schemeClr val="bg2"/>
          </a:solidFill>
          <a:ln w="12700">
            <a:solidFill>
              <a:schemeClr val="bg2"/>
            </a:solidFill>
            <a:prstDash val="solid"/>
          </a:ln>
        </p:spPr>
      </p:sp>
      <p:sp>
        <p:nvSpPr>
          <p:cNvPr id="16" name="Text 14"/>
          <p:cNvSpPr txBox="1"/>
          <p:nvPr/>
        </p:nvSpPr>
        <p:spPr>
          <a:xfrm>
            <a:off x="6492240" y="3794760"/>
            <a:ext cx="4846320" cy="548640"/>
          </a:xfrm>
          <a:prstGeom prst="rect">
            <a:avLst/>
          </a:prstGeom>
          <a:noFill/>
          <a:ln/>
        </p:spPr>
        <p:txBody>
          <a:bodyPr wrap="square" lIns="0" tIns="0" rIns="0" bIns="0" rtlCol="0" anchor="t"/>
          <a:lstStyle/>
          <a:p>
            <a:pPr indent="0" marL="0">
              <a:buNone/>
            </a:pPr>
            <a:r>
              <a:rPr lang="en-US" sz="2800" b="1" dirty="0">
                <a:solidFill>
                  <a:schemeClr val="accent2"/>
                </a:solidFill>
              </a:rPr>
              <a:t>58 of 100</a:t>
            </a:r>
            <a:endParaRPr lang="en-US" sz="2800" dirty="0"/>
          </a:p>
        </p:txBody>
      </p:sp>
      <p:sp>
        <p:nvSpPr>
          <p:cNvPr id="17" name="Text 15"/>
          <p:cNvSpPr txBox="1"/>
          <p:nvPr/>
        </p:nvSpPr>
        <p:spPr>
          <a:xfrm>
            <a:off x="6492240" y="4343400"/>
            <a:ext cx="4846320" cy="320040"/>
          </a:xfrm>
          <a:prstGeom prst="rect">
            <a:avLst/>
          </a:prstGeom>
          <a:noFill/>
          <a:ln/>
        </p:spPr>
        <p:txBody>
          <a:bodyPr wrap="square" lIns="0" tIns="0" rIns="0" bIns="0" rtlCol="0" anchor="t"/>
          <a:lstStyle/>
          <a:p>
            <a:pPr indent="0" marL="0">
              <a:buNone/>
            </a:pPr>
            <a:r>
              <a:rPr lang="en-US" sz="1500" b="1" dirty="0">
                <a:solidFill>
                  <a:schemeClr val="tx2"/>
                </a:solidFill>
              </a:rPr>
              <a:t>pallet ids recovered from the sample</a:t>
            </a:r>
            <a:endParaRPr lang="en-US" sz="1500" dirty="0"/>
          </a:p>
        </p:txBody>
      </p:sp>
      <p:sp>
        <p:nvSpPr>
          <p:cNvPr id="18" name="Text 16"/>
          <p:cNvSpPr txBox="1"/>
          <p:nvPr/>
        </p:nvSpPr>
        <p:spPr>
          <a:xfrm>
            <a:off x="6492240" y="4709160"/>
            <a:ext cx="4846320" cy="822960"/>
          </a:xfrm>
          <a:prstGeom prst="rect">
            <a:avLst/>
          </a:prstGeom>
          <a:noFill/>
          <a:ln/>
        </p:spPr>
        <p:txBody>
          <a:bodyPr wrap="square" lIns="0" tIns="0" rIns="0" bIns="0" rtlCol="0" anchor="t"/>
          <a:lstStyle/>
          <a:p>
            <a:pPr indent="0" marL="0">
              <a:buNone/>
            </a:pPr>
            <a:r>
              <a:rPr lang="en-US" sz="1250" dirty="0">
                <a:solidFill>
                  <a:schemeClr val="tx1"/>
                </a:solidFill>
              </a:rPr>
              <a:t>Pallet-id sample: proves the export kept only 6 of 12 digits, so the other 2.86M damaged ids need a re-export.</a:t>
            </a:r>
            <a:endParaRPr lang="en-US" sz="1250" dirty="0"/>
          </a:p>
        </p:txBody>
      </p:sp>
      <p:sp>
        <p:nvSpPr>
          <p:cNvPr id="19" name="Text 17"/>
          <p:cNvSpPr txBox="1"/>
          <p:nvPr/>
        </p:nvSpPr>
        <p:spPr>
          <a:xfrm>
            <a:off x="548640" y="5897880"/>
            <a:ext cx="11064240" cy="365760"/>
          </a:xfrm>
          <a:prstGeom prst="rect">
            <a:avLst/>
          </a:prstGeom>
          <a:noFill/>
          <a:ln/>
        </p:spPr>
        <p:txBody>
          <a:bodyPr wrap="square" lIns="0" tIns="0" rIns="0" bIns="0" rtlCol="0" anchor="t"/>
          <a:lstStyle/>
          <a:p>
            <a:pPr indent="0" marL="0">
              <a:buNone/>
            </a:pPr>
            <a:r>
              <a:rPr lang="en-US" sz="1300" dirty="0">
                <a:solidFill>
                  <a:schemeClr val="accent5"/>
                </a:solidFill>
              </a:rPr>
              <a:t>What it changed: head count from employee IDs, paid hours per person, role wages, line-size standards, Binzagr's revenue codes.</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2377440"/>
            <a:ext cx="10058400" cy="1097280"/>
          </a:xfrm>
          <a:prstGeom prst="rect">
            <a:avLst/>
          </a:prstGeom>
          <a:noFill/>
          <a:ln/>
        </p:spPr>
        <p:txBody>
          <a:bodyPr wrap="square" lIns="0" tIns="0" rIns="0" bIns="0" rtlCol="0" anchor="b"/>
          <a:lstStyle/>
          <a:p>
            <a:pPr algn="l" indent="0" marL="0">
              <a:buNone/>
            </a:pPr>
            <a:r>
              <a:rPr lang="en-US" sz="4000" b="1" dirty="0">
                <a:solidFill>
                  <a:schemeClr val="bg1"/>
                </a:solidFill>
              </a:rPr>
              <a:t>Simulation</a:t>
            </a:r>
            <a:endParaRPr lang="en-US" sz="4000" dirty="0"/>
          </a:p>
        </p:txBody>
      </p:sp>
      <p:sp>
        <p:nvSpPr>
          <p:cNvPr id="3" name="Text 0"/>
          <p:cNvSpPr/>
          <p:nvPr>
            <p:ph idx="101" type="body" hasCustomPrompt="1"/>
          </p:nvPr>
        </p:nvSpPr>
        <p:spPr>
          <a:xfrm>
            <a:off x="548640" y="3611880"/>
            <a:ext cx="9601200" cy="914400"/>
          </a:xfrm>
          <a:prstGeom prst="rect">
            <a:avLst/>
          </a:prstGeom>
          <a:noFill/>
          <a:ln/>
        </p:spPr>
        <p:txBody>
          <a:bodyPr wrap="square" lIns="0" tIns="0" rIns="0" bIns="0" rtlCol="0" anchor="t"/>
          <a:lstStyle/>
          <a:p>
            <a:pPr indent="0" marL="0">
              <a:buNone/>
            </a:pPr>
            <a:r>
              <a:rPr lang="en-US" sz="1800" dirty="0">
                <a:solidFill>
                  <a:schemeClr val="accent6"/>
                </a:solidFill>
              </a:rPr>
              <a:t>Each missing field filled by a stated rule or cited research, with a low / base / high range</a:t>
            </a:r>
            <a:endParaRPr lang="en-US" sz="18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How each missing field was filled</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743200"/>
                <a:gridCol w="6858000"/>
                <a:gridCol w="1463040"/>
              </a:tblGrid>
              <a:tr h="475488">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Missing field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How it was filled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300" b="1" dirty="0">
                          <a:solidFill>
                            <a:srgbClr val="FFFFFF"/>
                          </a:solidFill>
                          <a:latin typeface="Calibri" pitchFamily="34" charset="0"/>
                          <a:ea typeface="Calibri" pitchFamily="34" charset="-122"/>
                          <a:cs typeface="Calibri" pitchFamily="34" charset="-120"/>
                        </a:rPr>
                        <a:t>Label</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Paid hours / attendance</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Head count from employee IDs (~160 paid); shifts under Saudi Labour Law (8 h, 6 h in Ramadan)</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D98E04"/>
                          </a:solidFill>
                          <a:latin typeface="Calibri" pitchFamily="34" charset="0"/>
                          <a:ea typeface="Calibri" pitchFamily="34" charset="-122"/>
                          <a:cs typeface="Calibri" pitchFamily="34" charset="-120"/>
                        </a:rPr>
                        <a:t>Simulated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Labour cost</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Researched build-up by WMS role: wage, GOSI, levy, iqama, insurance (SAR 4,101 per expat a month)</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D98E04"/>
                          </a:solidFill>
                          <a:latin typeface="Calibri" pitchFamily="34" charset="0"/>
                          <a:ea typeface="Calibri" pitchFamily="34" charset="-122"/>
                          <a:cs typeface="Calibri" pitchFamily="34" charset="-120"/>
                        </a:rPr>
                        <a:t>Simulated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Standard times</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Median of Binzagr's own cycle times per activity and line size (cases per line)</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2A9D8F"/>
                          </a:solidFill>
                          <a:latin typeface="Calibri" pitchFamily="34" charset="0"/>
                          <a:ea typeface="Calibri" pitchFamily="34" charset="-122"/>
                          <a:cs typeface="Calibri" pitchFamily="34" charset="-120"/>
                        </a:rPr>
                        <a:t>Inferred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Rate card and revenue</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Cost recovery on Binzagr's 9 revenue codes; labour per case checked against its prices</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D98E04"/>
                          </a:solidFill>
                          <a:latin typeface="Calibri" pitchFamily="34" charset="0"/>
                          <a:ea typeface="Calibri" pitchFamily="34" charset="-122"/>
                          <a:cs typeface="Calibri" pitchFamily="34" charset="-120"/>
                        </a:rPr>
                        <a:t>Simulated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Badge sharing</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Rules + anomaly model; sessions over 12 h counted as two people</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2A9D8F"/>
                          </a:solidFill>
                          <a:latin typeface="Calibri" pitchFamily="34" charset="0"/>
                          <a:ea typeface="Calibri" pitchFamily="34" charset="-122"/>
                          <a:cs typeface="Calibri" pitchFamily="34" charset="-120"/>
                        </a:rPr>
                        <a:t>Inferred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Client type, channels, sites</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Item codes and name keywords (English and Arabic)</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2A9D8F"/>
                          </a:solidFill>
                          <a:latin typeface="Calibri" pitchFamily="34" charset="0"/>
                          <a:ea typeface="Calibri" pitchFamily="34" charset="-122"/>
                          <a:cs typeface="Calibri" pitchFamily="34" charset="-120"/>
                        </a:rPr>
                        <a:t>Inferred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Receivables ageing</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Balance allocated to the newest invoices (oldest paid first)</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D98E04"/>
                          </a:solidFill>
                          <a:latin typeface="Calibri" pitchFamily="34" charset="0"/>
                          <a:ea typeface="Calibri" pitchFamily="34" charset="-122"/>
                          <a:cs typeface="Calibri" pitchFamily="34" charset="-120"/>
                        </a:rPr>
                        <a:t>Simulated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75488">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Holidays and Ramadan</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dirty="0">
                          <a:solidFill>
                            <a:srgbClr val="1B2631"/>
                          </a:solidFill>
                          <a:latin typeface="Calibri" pitchFamily="34" charset="0"/>
                          <a:ea typeface="Calibri" pitchFamily="34" charset="-122"/>
                          <a:cs typeface="Calibri" pitchFamily="34" charset="-120"/>
                        </a:rPr>
                        <a:t>Umm al-Qura calendar + official announcements, confirmed by warehouse closures</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300" b="1" dirty="0">
                          <a:solidFill>
                            <a:srgbClr val="0F3443"/>
                          </a:solidFill>
                          <a:latin typeface="Calibri" pitchFamily="34" charset="0"/>
                          <a:ea typeface="Calibri" pitchFamily="34" charset="-122"/>
                          <a:cs typeface="Calibri" pitchFamily="34" charset="-120"/>
                        </a:rPr>
                        <a:t>Researched</a:t>
                      </a:r>
                      <a:endParaRPr lang="en-US" sz="13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Jeddah labour: SAR 639k a year, about 11 FTE</a:t>
            </a:r>
            <a:endParaRPr lang="en-US" sz="3200" dirty="0"/>
          </a:p>
        </p:txBody>
      </p:sp>
      <p:sp>
        <p:nvSpPr>
          <p:cNvPr id="3" name="Text 1"/>
          <p:cNvSpPr txBox="1"/>
          <p:nvPr/>
        </p:nvSpPr>
        <p:spPr>
          <a:xfrm>
            <a:off x="548640" y="1280160"/>
            <a:ext cx="3566160" cy="914400"/>
          </a:xfrm>
          <a:prstGeom prst="rect">
            <a:avLst/>
          </a:prstGeom>
          <a:noFill/>
          <a:ln/>
        </p:spPr>
        <p:txBody>
          <a:bodyPr wrap="square" lIns="0" tIns="0" rIns="0" bIns="0" rtlCol="0" anchor="b"/>
          <a:lstStyle/>
          <a:p>
            <a:pPr indent="0" marL="0">
              <a:buNone/>
            </a:pPr>
            <a:r>
              <a:rPr lang="en-US" sz="4800" b="1" dirty="0">
                <a:solidFill>
                  <a:schemeClr val="accent3"/>
                </a:solidFill>
              </a:rPr>
              <a:t>SAR 639k</a:t>
            </a:r>
            <a:endParaRPr lang="en-US" sz="4800" dirty="0"/>
          </a:p>
        </p:txBody>
      </p:sp>
      <p:sp>
        <p:nvSpPr>
          <p:cNvPr id="4" name="Text 2"/>
          <p:cNvSpPr txBox="1"/>
          <p:nvPr/>
        </p:nvSpPr>
        <p:spPr>
          <a:xfrm>
            <a:off x="548640" y="2240280"/>
            <a:ext cx="3566160" cy="822960"/>
          </a:xfrm>
          <a:prstGeom prst="rect">
            <a:avLst/>
          </a:prstGeom>
          <a:noFill/>
          <a:ln/>
        </p:spPr>
        <p:txBody>
          <a:bodyPr wrap="square" lIns="0" tIns="0" rIns="0" bIns="0" rtlCol="0" anchor="t"/>
          <a:lstStyle/>
          <a:p>
            <a:pPr indent="0" marL="0">
              <a:buNone/>
            </a:pPr>
            <a:r>
              <a:rPr lang="en-US" sz="1400" dirty="0">
                <a:solidFill>
                  <a:schemeClr val="tx1"/>
                </a:solidFill>
              </a:rPr>
              <a:t>a year recoverable (likely range SAR 492k-806k): 26,082 hours, ~11 of ~160 people paid, 6.9% of Jeddah labour cost</a:t>
            </a:r>
            <a:endParaRPr lang="en-US" sz="1400" dirty="0"/>
          </a:p>
        </p:txBody>
      </p:sp>
      <p:sp>
        <p:nvSpPr>
          <p:cNvPr id="5" name="Text 3"/>
          <p:cNvSpPr txBox="1"/>
          <p:nvPr/>
        </p:nvSpPr>
        <p:spPr>
          <a:xfrm>
            <a:off x="548640" y="3246120"/>
            <a:ext cx="3566160" cy="365760"/>
          </a:xfrm>
          <a:prstGeom prst="rect">
            <a:avLst/>
          </a:prstGeom>
          <a:noFill/>
          <a:ln/>
        </p:spPr>
        <p:txBody>
          <a:bodyPr wrap="square" lIns="0" tIns="0" rIns="0" bIns="0" rtlCol="0" anchor="t"/>
          <a:lstStyle/>
          <a:p>
            <a:pPr indent="0" marL="0">
              <a:buNone/>
            </a:pPr>
            <a:r>
              <a:rPr lang="en-US" sz="1600" b="1" dirty="0">
                <a:solidFill>
                  <a:schemeClr val="tx2"/>
                </a:solidFill>
              </a:rPr>
              <a:t>Why it matters</a:t>
            </a:r>
            <a:endParaRPr lang="en-US" sz="1600" dirty="0"/>
          </a:p>
        </p:txBody>
      </p:sp>
      <p:sp>
        <p:nvSpPr>
          <p:cNvPr id="6" name="Text 4"/>
          <p:cNvSpPr txBox="1"/>
          <p:nvPr/>
        </p:nvSpPr>
        <p:spPr>
          <a:xfrm>
            <a:off x="548640" y="3611880"/>
            <a:ext cx="3566160" cy="1097280"/>
          </a:xfrm>
          <a:prstGeom prst="rect">
            <a:avLst/>
          </a:prstGeom>
          <a:noFill/>
          <a:ln/>
        </p:spPr>
        <p:txBody>
          <a:bodyPr wrap="square" lIns="0" tIns="0" rIns="0" bIns="0" rtlCol="0" anchor="t"/>
          <a:lstStyle/>
          <a:p>
            <a:pPr indent="0" marL="0">
              <a:buNone/>
            </a:pPr>
            <a:r>
              <a:rPr lang="en-US" sz="1300" dirty="0">
                <a:solidFill>
                  <a:schemeClr val="tx1"/>
                </a:solidFill>
              </a:rPr>
              <a:t>Same work, fewer paid hours: the benchmark is Binzagr's own best shifts in the same role, so the target is already achieved every day by their own people. Revenue does not change.</a:t>
            </a:r>
            <a:endParaRPr lang="en-US" sz="1300" dirty="0"/>
          </a:p>
        </p:txBody>
      </p:sp>
      <p:sp>
        <p:nvSpPr>
          <p:cNvPr id="7" name="Text 5"/>
          <p:cNvSpPr txBox="1"/>
          <p:nvPr/>
        </p:nvSpPr>
        <p:spPr>
          <a:xfrm>
            <a:off x="548640" y="4681728"/>
            <a:ext cx="3566160" cy="411480"/>
          </a:xfrm>
          <a:prstGeom prst="rect">
            <a:avLst/>
          </a:prstGeom>
          <a:noFill/>
          <a:ln/>
        </p:spPr>
        <p:txBody>
          <a:bodyPr wrap="square" lIns="0" tIns="0" rIns="0" bIns="0" rtlCol="0" anchor="t"/>
          <a:lstStyle/>
          <a:p>
            <a:pPr indent="0" marL="0">
              <a:buNone/>
            </a:pPr>
            <a:r>
              <a:rPr lang="en-US" sz="1100" i="1" dirty="0">
                <a:solidFill>
                  <a:schemeClr val="accent5"/>
                </a:solidFill>
              </a:rPr>
              <a:t>Refined on 22 Oct with Binzagr's user list and mappings (21 Oct estimate: SAR 657k).</a:t>
            </a:r>
            <a:endParaRPr lang="en-US" sz="1100" dirty="0"/>
          </a:p>
        </p:txBody>
      </p:sp>
      <p:sp>
        <p:nvSpPr>
          <p:cNvPr id="8" name="Text 6"/>
          <p:cNvSpPr txBox="1"/>
          <p:nvPr/>
        </p:nvSpPr>
        <p:spPr>
          <a:xfrm>
            <a:off x="4526280" y="1280160"/>
            <a:ext cx="7040880" cy="365760"/>
          </a:xfrm>
          <a:prstGeom prst="rect">
            <a:avLst/>
          </a:prstGeom>
          <a:noFill/>
          <a:ln/>
        </p:spPr>
        <p:txBody>
          <a:bodyPr wrap="square" lIns="0" tIns="0" rIns="0" bIns="0" rtlCol="0" anchor="t"/>
          <a:lstStyle/>
          <a:p>
            <a:pPr indent="0" marL="0">
              <a:buNone/>
            </a:pPr>
            <a:r>
              <a:rPr lang="en-US" sz="1600" b="1" dirty="0">
                <a:solidFill>
                  <a:schemeClr val="tx2"/>
                </a:solidFill>
              </a:rPr>
              <a:t>How we found it</a:t>
            </a:r>
            <a:endParaRPr lang="en-US" sz="1600" dirty="0"/>
          </a:p>
        </p:txBody>
      </p:sp>
      <p:sp>
        <p:nvSpPr>
          <p:cNvPr id="9" name="Shape 7"/>
          <p:cNvSpPr/>
          <p:nvPr/>
        </p:nvSpPr>
        <p:spPr>
          <a:xfrm>
            <a:off x="4526280" y="1783080"/>
            <a:ext cx="457200" cy="457200"/>
          </a:xfrm>
          <a:prstGeom prst="ellipse">
            <a:avLst/>
          </a:prstGeom>
          <a:solidFill>
            <a:schemeClr val="accent2"/>
          </a:solidFill>
          <a:ln w="12700">
            <a:solidFill>
              <a:schemeClr val="accent2"/>
            </a:solidFill>
            <a:prstDash val="solid"/>
          </a:ln>
        </p:spPr>
      </p:sp>
      <p:sp>
        <p:nvSpPr>
          <p:cNvPr id="10" name="Text 8"/>
          <p:cNvSpPr txBox="1"/>
          <p:nvPr/>
        </p:nvSpPr>
        <p:spPr>
          <a:xfrm>
            <a:off x="4526280" y="178308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11" name="Text 9"/>
          <p:cNvSpPr txBox="1"/>
          <p:nvPr/>
        </p:nvSpPr>
        <p:spPr>
          <a:xfrm>
            <a:off x="5166360" y="1801368"/>
            <a:ext cx="1645920" cy="457200"/>
          </a:xfrm>
          <a:prstGeom prst="rect">
            <a:avLst/>
          </a:prstGeom>
          <a:noFill/>
          <a:ln/>
        </p:spPr>
        <p:txBody>
          <a:bodyPr wrap="square" lIns="0" tIns="0" rIns="0" bIns="0" rtlCol="0" anchor="t"/>
          <a:lstStyle/>
          <a:p>
            <a:pPr indent="0" marL="0">
              <a:buNone/>
            </a:pPr>
            <a:r>
              <a:rPr lang="en-US" sz="1500" b="1" dirty="0">
                <a:solidFill>
                  <a:schemeClr val="tx2"/>
                </a:solidFill>
              </a:rPr>
              <a:t>Shifts</a:t>
            </a:r>
            <a:endParaRPr lang="en-US" sz="1500" dirty="0"/>
          </a:p>
        </p:txBody>
      </p:sp>
      <p:sp>
        <p:nvSpPr>
          <p:cNvPr id="12" name="Text 10"/>
          <p:cNvSpPr txBox="1"/>
          <p:nvPr/>
        </p:nvSpPr>
        <p:spPr>
          <a:xfrm>
            <a:off x="6812280" y="1737360"/>
            <a:ext cx="4800600" cy="731520"/>
          </a:xfrm>
          <a:prstGeom prst="rect">
            <a:avLst/>
          </a:prstGeom>
          <a:noFill/>
          <a:ln/>
        </p:spPr>
        <p:txBody>
          <a:bodyPr wrap="square" lIns="0" tIns="0" rIns="0" bIns="0" rtlCol="0" anchor="t"/>
          <a:lstStyle/>
          <a:p>
            <a:pPr indent="0" marL="0">
              <a:buNone/>
            </a:pPr>
            <a:r>
              <a:rPr lang="en-US" sz="1300" dirty="0">
                <a:solidFill>
                  <a:schemeClr val="tx1"/>
                </a:solidFill>
              </a:rPr>
              <a:t>4.5M scans grouped into 23,589 person work sessions; head count from employee IDs: ~160 people paid (202 IDs scan a month)</a:t>
            </a:r>
            <a:endParaRPr lang="en-US" sz="1300" dirty="0"/>
          </a:p>
        </p:txBody>
      </p:sp>
      <p:sp>
        <p:nvSpPr>
          <p:cNvPr id="13" name="Shape 11"/>
          <p:cNvSpPr/>
          <p:nvPr/>
        </p:nvSpPr>
        <p:spPr>
          <a:xfrm>
            <a:off x="4526280" y="2606040"/>
            <a:ext cx="457200" cy="457200"/>
          </a:xfrm>
          <a:prstGeom prst="ellipse">
            <a:avLst/>
          </a:prstGeom>
          <a:solidFill>
            <a:schemeClr val="accent2"/>
          </a:solidFill>
          <a:ln w="12700">
            <a:solidFill>
              <a:schemeClr val="accent2"/>
            </a:solidFill>
            <a:prstDash val="solid"/>
          </a:ln>
        </p:spPr>
      </p:sp>
      <p:sp>
        <p:nvSpPr>
          <p:cNvPr id="14" name="Text 12"/>
          <p:cNvSpPr txBox="1"/>
          <p:nvPr/>
        </p:nvSpPr>
        <p:spPr>
          <a:xfrm>
            <a:off x="4526280" y="26060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5" name="Text 13"/>
          <p:cNvSpPr txBox="1"/>
          <p:nvPr/>
        </p:nvSpPr>
        <p:spPr>
          <a:xfrm>
            <a:off x="5166360" y="2624328"/>
            <a:ext cx="1645920" cy="457200"/>
          </a:xfrm>
          <a:prstGeom prst="rect">
            <a:avLst/>
          </a:prstGeom>
          <a:noFill/>
          <a:ln/>
        </p:spPr>
        <p:txBody>
          <a:bodyPr wrap="square" lIns="0" tIns="0" rIns="0" bIns="0" rtlCol="0" anchor="t"/>
          <a:lstStyle/>
          <a:p>
            <a:pPr indent="0" marL="0">
              <a:buNone/>
            </a:pPr>
            <a:r>
              <a:rPr lang="en-US" sz="1500" b="1" dirty="0">
                <a:solidFill>
                  <a:schemeClr val="tx2"/>
                </a:solidFill>
              </a:rPr>
              <a:t>Productivity</a:t>
            </a:r>
            <a:endParaRPr lang="en-US" sz="1500" dirty="0"/>
          </a:p>
        </p:txBody>
      </p:sp>
      <p:sp>
        <p:nvSpPr>
          <p:cNvPr id="16" name="Text 14"/>
          <p:cNvSpPr txBox="1"/>
          <p:nvPr/>
        </p:nvSpPr>
        <p:spPr>
          <a:xfrm>
            <a:off x="6812280" y="2560320"/>
            <a:ext cx="4800600" cy="731520"/>
          </a:xfrm>
          <a:prstGeom prst="rect">
            <a:avLst/>
          </a:prstGeom>
          <a:noFill/>
          <a:ln/>
        </p:spPr>
        <p:txBody>
          <a:bodyPr wrap="square" lIns="0" tIns="0" rIns="0" bIns="0" rtlCol="0" anchor="t"/>
          <a:lstStyle/>
          <a:p>
            <a:pPr indent="0" marL="0">
              <a:buNone/>
            </a:pPr>
            <a:r>
              <a:rPr lang="en-US" sz="1300" dirty="0">
                <a:solidFill>
                  <a:schemeClr val="tx1"/>
                </a:solidFill>
              </a:rPr>
              <a:t>Per full shift: work done in standard hours ÷ hours on the scanner (standards by activity and line size, from Binzagr's own times)</a:t>
            </a:r>
            <a:endParaRPr lang="en-US" sz="1300" dirty="0"/>
          </a:p>
        </p:txBody>
      </p:sp>
      <p:sp>
        <p:nvSpPr>
          <p:cNvPr id="17" name="Shape 15"/>
          <p:cNvSpPr/>
          <p:nvPr/>
        </p:nvSpPr>
        <p:spPr>
          <a:xfrm>
            <a:off x="4526280" y="3429000"/>
            <a:ext cx="457200" cy="457200"/>
          </a:xfrm>
          <a:prstGeom prst="ellipse">
            <a:avLst/>
          </a:prstGeom>
          <a:solidFill>
            <a:schemeClr val="accent2"/>
          </a:solidFill>
          <a:ln w="12700">
            <a:solidFill>
              <a:schemeClr val="accent2"/>
            </a:solidFill>
            <a:prstDash val="solid"/>
          </a:ln>
        </p:spPr>
      </p:sp>
      <p:sp>
        <p:nvSpPr>
          <p:cNvPr id="18" name="Text 16"/>
          <p:cNvSpPr txBox="1"/>
          <p:nvPr/>
        </p:nvSpPr>
        <p:spPr>
          <a:xfrm>
            <a:off x="4526280" y="342900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9" name="Text 17"/>
          <p:cNvSpPr txBox="1"/>
          <p:nvPr/>
        </p:nvSpPr>
        <p:spPr>
          <a:xfrm>
            <a:off x="5166360" y="3447288"/>
            <a:ext cx="1645920" cy="457200"/>
          </a:xfrm>
          <a:prstGeom prst="rect">
            <a:avLst/>
          </a:prstGeom>
          <a:noFill/>
          <a:ln/>
        </p:spPr>
        <p:txBody>
          <a:bodyPr wrap="square" lIns="0" tIns="0" rIns="0" bIns="0" rtlCol="0" anchor="t"/>
          <a:lstStyle/>
          <a:p>
            <a:pPr indent="0" marL="0">
              <a:buNone/>
            </a:pPr>
            <a:r>
              <a:rPr lang="en-US" sz="1500" b="1" dirty="0">
                <a:solidFill>
                  <a:schemeClr val="tx2"/>
                </a:solidFill>
              </a:rPr>
              <a:t>Benchmark</a:t>
            </a:r>
            <a:endParaRPr lang="en-US" sz="1500" dirty="0"/>
          </a:p>
        </p:txBody>
      </p:sp>
      <p:sp>
        <p:nvSpPr>
          <p:cNvPr id="20" name="Text 18"/>
          <p:cNvSpPr txBox="1"/>
          <p:nvPr/>
        </p:nvSpPr>
        <p:spPr>
          <a:xfrm>
            <a:off x="6812280" y="3383280"/>
            <a:ext cx="4800600" cy="731520"/>
          </a:xfrm>
          <a:prstGeom prst="rect">
            <a:avLst/>
          </a:prstGeom>
          <a:noFill/>
          <a:ln/>
        </p:spPr>
        <p:txBody>
          <a:bodyPr wrap="square" lIns="0" tIns="0" rIns="0" bIns="0" rtlCol="0" anchor="t"/>
          <a:lstStyle/>
          <a:p>
            <a:pPr indent="0" marL="0">
              <a:buNone/>
            </a:pPr>
            <a:r>
              <a:rPr lang="en-US" sz="1300" dirty="0">
                <a:solidFill>
                  <a:schemeClr val="tx1"/>
                </a:solidFill>
              </a:rPr>
              <a:t>Target = top 25% of shifts in the same role; gap x 70% capture = 17,388 h in 8 months, 26,082 h a year</a:t>
            </a:r>
            <a:endParaRPr lang="en-US" sz="1300" dirty="0"/>
          </a:p>
        </p:txBody>
      </p:sp>
      <p:sp>
        <p:nvSpPr>
          <p:cNvPr id="21" name="Shape 19"/>
          <p:cNvSpPr/>
          <p:nvPr/>
        </p:nvSpPr>
        <p:spPr>
          <a:xfrm>
            <a:off x="4526280" y="4251960"/>
            <a:ext cx="457200" cy="457200"/>
          </a:xfrm>
          <a:prstGeom prst="ellipse">
            <a:avLst/>
          </a:prstGeom>
          <a:solidFill>
            <a:schemeClr val="accent2"/>
          </a:solidFill>
          <a:ln w="12700">
            <a:solidFill>
              <a:schemeClr val="accent2"/>
            </a:solidFill>
            <a:prstDash val="solid"/>
          </a:ln>
        </p:spPr>
      </p:sp>
      <p:sp>
        <p:nvSpPr>
          <p:cNvPr id="22" name="Text 20"/>
          <p:cNvSpPr txBox="1"/>
          <p:nvPr/>
        </p:nvSpPr>
        <p:spPr>
          <a:xfrm>
            <a:off x="4526280" y="425196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3" name="Text 21"/>
          <p:cNvSpPr txBox="1"/>
          <p:nvPr/>
        </p:nvSpPr>
        <p:spPr>
          <a:xfrm>
            <a:off x="5166360" y="4270248"/>
            <a:ext cx="1645920" cy="457200"/>
          </a:xfrm>
          <a:prstGeom prst="rect">
            <a:avLst/>
          </a:prstGeom>
          <a:noFill/>
          <a:ln/>
        </p:spPr>
        <p:txBody>
          <a:bodyPr wrap="square" lIns="0" tIns="0" rIns="0" bIns="0" rtlCol="0" anchor="t"/>
          <a:lstStyle/>
          <a:p>
            <a:pPr indent="0" marL="0">
              <a:buNone/>
            </a:pPr>
            <a:r>
              <a:rPr lang="en-US" sz="1500" b="1" dirty="0">
                <a:solidFill>
                  <a:schemeClr val="tx2"/>
                </a:solidFill>
              </a:rPr>
              <a:t>Value</a:t>
            </a:r>
            <a:endParaRPr lang="en-US" sz="1500" dirty="0"/>
          </a:p>
        </p:txBody>
      </p:sp>
      <p:sp>
        <p:nvSpPr>
          <p:cNvPr id="24" name="Text 22"/>
          <p:cNvSpPr txBox="1"/>
          <p:nvPr/>
        </p:nvSpPr>
        <p:spPr>
          <a:xfrm>
            <a:off x="6812280" y="4206240"/>
            <a:ext cx="4800600" cy="731520"/>
          </a:xfrm>
          <a:prstGeom prst="rect">
            <a:avLst/>
          </a:prstGeom>
          <a:noFill/>
          <a:ln/>
        </p:spPr>
        <p:txBody>
          <a:bodyPr wrap="square" lIns="0" tIns="0" rIns="0" bIns="0" rtlCol="0" anchor="t"/>
          <a:lstStyle/>
          <a:p>
            <a:pPr indent="0" marL="0">
              <a:buNone/>
            </a:pPr>
            <a:r>
              <a:rPr lang="en-US" sz="1300" dirty="0">
                <a:solidFill>
                  <a:schemeClr val="tx1"/>
                </a:solidFill>
              </a:rPr>
              <a:t>x loaded cost per paid hour by WMS role (about SAR 24 for clerks and storekeepers; researched, not payroll) = SAR 639k</a:t>
            </a:r>
            <a:endParaRPr lang="en-US" sz="1300" dirty="0"/>
          </a:p>
        </p:txBody>
      </p:sp>
      <p:sp>
        <p:nvSpPr>
          <p:cNvPr id="25" name="capture"/>
          <p:cNvSpPr/>
          <p:nvPr/>
        </p:nvSpPr>
        <p:spPr>
          <a:xfrm>
            <a:off x="548640" y="5166360"/>
            <a:ext cx="11064240" cy="914400"/>
          </a:xfrm>
          <a:prstGeom prst="roundRect">
            <a:avLst>
              <a:gd name="adj" fmla="val 8000"/>
            </a:avLst>
          </a:prstGeom>
          <a:solidFill>
            <a:schemeClr val="bg2"/>
          </a:solidFill>
          <a:ln w="12700">
            <a:solidFill>
              <a:schemeClr val="bg2"/>
            </a:solidFill>
            <a:prstDash val="solid"/>
          </a:ln>
        </p:spPr>
      </p:sp>
      <p:sp>
        <p:nvSpPr>
          <p:cNvPr id="26" name="Text 24"/>
          <p:cNvSpPr txBox="1"/>
          <p:nvPr/>
        </p:nvSpPr>
        <p:spPr>
          <a:xfrm>
            <a:off x="822960" y="5303520"/>
            <a:ext cx="10515600" cy="685800"/>
          </a:xfrm>
          <a:prstGeom prst="rect">
            <a:avLst/>
          </a:prstGeom>
          <a:noFill/>
          <a:ln/>
        </p:spPr>
        <p:txBody>
          <a:bodyPr wrap="square" lIns="0" tIns="0" rIns="0" bIns="0" rtlCol="0" anchor="ctr"/>
          <a:lstStyle/>
          <a:p>
            <a:pPr indent="0" marL="0">
              <a:buNone/>
            </a:pPr>
            <a:r>
              <a:rPr lang="en-US" sz="1300" b="1" dirty="0">
                <a:solidFill>
                  <a:schemeClr val="tx2"/>
                </a:solidFill>
              </a:rPr>
              <a:t>How to capture it: </a:t>
            </a:r>
            <a:pPr indent="0" marL="0">
              <a:buNone/>
            </a:pPr>
            <a:r>
              <a:rPr lang="en-US" sz="1300" dirty="0">
                <a:solidFill>
                  <a:schemeClr val="tx1"/>
                </a:solidFill>
              </a:rPr>
              <a:t>roster each role to the daily workload, coach slower shifts toward peer pace, track shift productivity weekly from the WMS. </a:t>
            </a:r>
            <a:pPr indent="0" marL="0">
              <a:buNone/>
            </a:pPr>
            <a:r>
              <a:rPr lang="en-US" sz="1300" b="1" dirty="0">
                <a:solidFill>
                  <a:schemeClr val="tx2"/>
                </a:solidFill>
              </a:rPr>
              <a:t>What moves it: </a:t>
            </a:r>
            <a:pPr indent="0" marL="0">
              <a:buNone/>
            </a:pPr>
            <a:r>
              <a:rPr lang="en-US" sz="1300" dirty="0">
                <a:solidFill>
                  <a:schemeClr val="tx1"/>
                </a:solidFill>
              </a:rPr>
              <a:t>target ambition (0.74), share captured (0.59), wages (0.13).</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The bigger finding: most paid time is invisible to the scans</a:t>
            </a:r>
            <a:endParaRPr lang="en-US" sz="3200" dirty="0"/>
          </a:p>
        </p:txBody>
      </p:sp>
      <p:graphicFrame>
        <p:nvGraphicFramePr>
          <p:cNvPr id="3" name="Chart 0" descr=""/>
          <p:cNvGraphicFramePr/>
          <p:nvPr/>
        </p:nvGraphicFramePr>
        <p:xfrm>
          <a:off x="548640" y="1325880"/>
          <a:ext cx="6583680" cy="448056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7589520" y="1371600"/>
            <a:ext cx="4023360" cy="914400"/>
          </a:xfrm>
          <a:prstGeom prst="rect">
            <a:avLst/>
          </a:prstGeom>
          <a:noFill/>
          <a:ln/>
        </p:spPr>
        <p:txBody>
          <a:bodyPr wrap="square" lIns="0" tIns="0" rIns="0" bIns="0" rtlCol="0" anchor="b"/>
          <a:lstStyle/>
          <a:p>
            <a:pPr indent="0" marL="0">
              <a:buNone/>
            </a:pPr>
            <a:r>
              <a:rPr lang="en-US" sz="4800" b="1" dirty="0">
                <a:solidFill>
                  <a:schemeClr val="accent2"/>
                </a:solidFill>
              </a:rPr>
              <a:t>58.9%</a:t>
            </a:r>
            <a:endParaRPr lang="en-US" sz="4800" dirty="0"/>
          </a:p>
        </p:txBody>
      </p:sp>
      <p:sp>
        <p:nvSpPr>
          <p:cNvPr id="5" name="Text 2"/>
          <p:cNvSpPr txBox="1"/>
          <p:nvPr/>
        </p:nvSpPr>
        <p:spPr>
          <a:xfrm>
            <a:off x="7589520" y="2331720"/>
            <a:ext cx="4023360" cy="822960"/>
          </a:xfrm>
          <a:prstGeom prst="rect">
            <a:avLst/>
          </a:prstGeom>
          <a:noFill/>
          <a:ln/>
        </p:spPr>
        <p:txBody>
          <a:bodyPr wrap="square" lIns="0" tIns="0" rIns="0" bIns="0" rtlCol="0" anchor="t"/>
          <a:lstStyle/>
          <a:p>
            <a:pPr indent="0" marL="0">
              <a:buNone/>
            </a:pPr>
            <a:r>
              <a:rPr lang="en-US" sz="1400" dirty="0">
                <a:solidFill>
                  <a:schemeClr val="tx1"/>
                </a:solidFill>
              </a:rPr>
              <a:t>of 245,194 paid hours have no scan (head count: ~160 people paid)</a:t>
            </a:r>
            <a:endParaRPr lang="en-US" sz="1400" dirty="0"/>
          </a:p>
        </p:txBody>
      </p:sp>
      <p:sp>
        <p:nvSpPr>
          <p:cNvPr id="6" name="Text 3"/>
          <p:cNvSpPr txBox="1"/>
          <p:nvPr/>
        </p:nvSpPr>
        <p:spPr>
          <a:xfrm>
            <a:off x="7589520" y="3429000"/>
            <a:ext cx="4023360" cy="2286000"/>
          </a:xfrm>
          <a:prstGeom prst="rect">
            <a:avLst/>
          </a:prstGeom>
          <a:noFill/>
          <a:ln/>
        </p:spPr>
        <p:txBody>
          <a:bodyPr wrap="square" lIns="0" tIns="0" rIns="0" bIns="0" rtlCol="0" anchor="t"/>
          <a:lstStyle/>
          <a:p>
            <a:pPr indent="0" marL="0">
              <a:buNone/>
            </a:pPr>
            <a:r>
              <a:rPr lang="en-US" sz="1400" dirty="0">
                <a:solidFill>
                  <a:schemeClr val="tx1"/>
                </a:solidFill>
              </a:rPr>
              <a:t>Payroll-confirmed staff scanned on 73% of the days they were due to work. Scans cannot tell leave, unscanned work or idle time apart, so no savings are claimed. Attendance by payroll number measures it.</a:t>
            </a:r>
            <a:endParaRPr lang="en-US" sz="14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2377440"/>
            <a:ext cx="10058400" cy="1097280"/>
          </a:xfrm>
          <a:prstGeom prst="rect">
            <a:avLst/>
          </a:prstGeom>
          <a:noFill/>
          <a:ln/>
        </p:spPr>
        <p:txBody>
          <a:bodyPr wrap="square" lIns="0" tIns="0" rIns="0" bIns="0" rtlCol="0" anchor="b"/>
          <a:lstStyle/>
          <a:p>
            <a:pPr algn="l" indent="0" marL="0">
              <a:buNone/>
            </a:pPr>
            <a:r>
              <a:rPr lang="en-US" sz="4000" b="1" dirty="0">
                <a:solidFill>
                  <a:schemeClr val="bg1"/>
                </a:solidFill>
              </a:rPr>
              <a:t>Beyond Jeddah labour</a:t>
            </a:r>
            <a:endParaRPr lang="en-US" sz="4000" dirty="0"/>
          </a:p>
        </p:txBody>
      </p:sp>
      <p:sp>
        <p:nvSpPr>
          <p:cNvPr id="3" name="Text 0"/>
          <p:cNvSpPr/>
          <p:nvPr>
            <p:ph idx="101" type="body" hasCustomPrompt="1"/>
          </p:nvPr>
        </p:nvSpPr>
        <p:spPr>
          <a:xfrm>
            <a:off x="548640" y="3611880"/>
            <a:ext cx="9601200" cy="914400"/>
          </a:xfrm>
          <a:prstGeom prst="rect">
            <a:avLst/>
          </a:prstGeom>
          <a:noFill/>
          <a:ln/>
        </p:spPr>
        <p:txBody>
          <a:bodyPr wrap="square" lIns="0" tIns="0" rIns="0" bIns="0" rtlCol="0" anchor="t"/>
          <a:lstStyle/>
          <a:p>
            <a:pPr indent="0" marL="0">
              <a:buNone/>
            </a:pPr>
            <a:r>
              <a:rPr lang="en-US" sz="1800" dirty="0">
                <a:solidFill>
                  <a:schemeClr val="accent6"/>
                </a:solidFill>
              </a:rPr>
              <a:t>What the data already in hand can size and predict across warehouse, distribution and retail</a:t>
            </a:r>
            <a:endParaRPr lang="en-US" sz="18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Five levers worth about SAR 2.3M a year from data in hand</a:t>
            </a:r>
            <a:endParaRPr lang="en-US" sz="32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64240" cy="914400"/>
        </p:xfrm>
        <a:graphic>
          <a:graphicData uri="http://schemas.openxmlformats.org/drawingml/2006/table">
            <a:tbl>
              <a:tblPr/>
              <a:tblGrid>
                <a:gridCol w="2103120"/>
                <a:gridCol w="1280160"/>
                <a:gridCol w="4846320"/>
                <a:gridCol w="1645920"/>
                <a:gridCol w="1188720"/>
              </a:tblGrid>
              <a:tr h="384048">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Lever</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Module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What the data shows</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SAR a year (range)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c>
                  <a:txBody>
                    <a:bodyPr/>
                    <a:lstStyle/>
                    <a:p>
                      <a:pPr indent="0" marL="0">
                        <a:buNone/>
                      </a:pPr>
                      <a:r>
                        <a:rPr lang="en-US" sz="1200" b="1" dirty="0">
                          <a:solidFill>
                            <a:srgbClr val="FFFFFF"/>
                          </a:solidFill>
                          <a:latin typeface="Calibri" pitchFamily="34" charset="0"/>
                          <a:ea typeface="Calibri" pitchFamily="34" charset="-122"/>
                          <a:cs typeface="Calibri" pitchFamily="34" charset="-120"/>
                        </a:rPr>
                        <a:t>Confidence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0F3443"/>
                    </a:solidFill>
                  </a:tcPr>
                </a:tc>
              </a:tr>
              <a:tr h="566928">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Van-rep productivity</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Retail</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30 of 60 reps sell below the median SAR 3,755 a day; closing half the gap adds SAR 4.4M of sales</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706k (265k-1.2M)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D98E04"/>
                          </a:solidFill>
                          <a:latin typeface="Calibri" pitchFamily="34" charset="0"/>
                          <a:ea typeface="Calibri" pitchFamily="34" charset="-122"/>
                          <a:cs typeface="Calibri" pitchFamily="34" charset="-120"/>
                        </a:rPr>
                        <a:t>Low-Medium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457200">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Jeddah labour pace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Warehouse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Shifts benchmarked on the top 25% of the same role (Jeddah labour slide)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639k (492k-806k)</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2A9D8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566928">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Price leakage</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Retail</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SAR 1.6M a year sold &gt;5% below the product's median price that month; 50 customers hold 93% of it</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397k (159k-793k)</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D98E04"/>
                          </a:solidFill>
                          <a:latin typeface="Calibri" pitchFamily="34" charset="0"/>
                          <a:ea typeface="Calibri" pitchFamily="34" charset="-122"/>
                          <a:cs typeface="Calibri" pitchFamily="34" charset="-120"/>
                        </a:rPr>
                        <a:t>Low-Medium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566928">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Returns reduction</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Distribution</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Returns are 4.2% of sales; the median rep is 1.8%, the worst tenth above 12.7%</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354k (106k-693k)</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B3261E"/>
                          </a:solidFill>
                          <a:latin typeface="Calibri" pitchFamily="34" charset="0"/>
                          <a:ea typeface="Calibri" pitchFamily="34" charset="-122"/>
                          <a:cs typeface="Calibri" pitchFamily="34" charset="-120"/>
                        </a:rPr>
                        <a:t>Low</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566928">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Outlet win-back</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Distribution</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dirty="0">
                          <a:solidFill>
                            <a:srgbClr val="1B2631"/>
                          </a:solidFill>
                          <a:latin typeface="Calibri" pitchFamily="34" charset="0"/>
                          <a:ea typeface="Calibri" pitchFamily="34" charset="-122"/>
                          <a:cs typeface="Calibri" pitchFamily="34" charset="-120"/>
                        </a:rPr>
                        <a:t>662 lapsed and 483 slowing outlets: SAR 4.0M of sales a year at risk; win back 30%</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193k (73k-363k)</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c>
                  <a:txBody>
                    <a:bodyPr/>
                    <a:lstStyle/>
                    <a:p>
                      <a:pPr indent="0" marL="0">
                        <a:buNone/>
                      </a:pPr>
                      <a:r>
                        <a:rPr lang="en-US" sz="1200" b="1" dirty="0">
                          <a:solidFill>
                            <a:srgbClr val="2A9D8F"/>
                          </a:solidFill>
                          <a:latin typeface="Calibri" pitchFamily="34" charset="0"/>
                          <a:ea typeface="Calibri" pitchFamily="34" charset="-122"/>
                          <a:cs typeface="Calibri" pitchFamily="34" charset="-120"/>
                        </a:rPr>
                        <a:t>Medium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tcPr>
                </a:tc>
              </a:tr>
              <a:tr h="384048">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Total</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EEF2F4"/>
                    </a:solidFill>
                  </a:tcPr>
                </a:tc>
                <a:tc>
                  <a:txBody>
                    <a:bodyPr/>
                    <a:lstStyle/>
                    <a:p>
                      <a:pPr indent="0" marL="0">
                        <a:buNone/>
                      </a:pP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EEF2F4"/>
                    </a:solidFill>
                  </a:tcPr>
                </a:tc>
                <a:tc>
                  <a:txBody>
                    <a:bodyPr/>
                    <a:lstStyle/>
                    <a:p>
                      <a:pPr indent="0" marL="0">
                        <a:buNone/>
                      </a:pP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EEF2F4"/>
                    </a:solidFill>
                  </a:tcPr>
                </a:tc>
                <a:tc>
                  <a:txBody>
                    <a:bodyPr/>
                    <a:lstStyle/>
                    <a:p>
                      <a:pPr indent="0" marL="0">
                        <a:buNone/>
                      </a:pPr>
                      <a:r>
                        <a:rPr lang="en-US" sz="1200" b="1" dirty="0">
                          <a:solidFill>
                            <a:srgbClr val="0F3443"/>
                          </a:solidFill>
                          <a:latin typeface="Calibri" pitchFamily="34" charset="0"/>
                          <a:ea typeface="Calibri" pitchFamily="34" charset="-122"/>
                          <a:cs typeface="Calibri" pitchFamily="34" charset="-120"/>
                        </a:rPr>
                        <a:t>2.3M (1.1M-3.9M)</a:t>
                      </a: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EEF2F4"/>
                    </a:solidFill>
                  </a:tcPr>
                </a:tc>
                <a:tc>
                  <a:txBody>
                    <a:bodyPr/>
                    <a:lstStyle/>
                    <a:p>
                      <a:pPr indent="0" marL="0">
                        <a:buNone/>
                      </a:pPr>
                      <a:endParaRPr lang="en-US" sz="1200" dirty="0">
                        <a:latin typeface="Calibri" charset="0"/>
                        <a:ea typeface="Calibri" charset="0"/>
                        <a:cs typeface="Calibri" charset="0"/>
                      </a:endParaRPr>
                    </a:p>
                  </a:txBody>
                  <a:tcPr marL="73152" marR="73152" marT="73152" marB="73152" anchor="ctr">
                    <a:lnL w="6350" cap="flat" cmpd="sng" algn="ctr">
                      <a:solidFill>
                        <a:srgbClr val="D5DCE1"/>
                      </a:solidFill>
                      <a:prstDash val="solid"/>
                      <a:round/>
                      <a:headEnd type="none" w="med" len="med"/>
                      <a:tailEnd type="none" w="med" len="med"/>
                    </a:lnL>
                    <a:lnR w="6350" cap="flat" cmpd="sng" algn="ctr">
                      <a:solidFill>
                        <a:srgbClr val="D5DCE1"/>
                      </a:solidFill>
                      <a:prstDash val="solid"/>
                      <a:round/>
                      <a:headEnd type="none" w="med" len="med"/>
                      <a:tailEnd type="none" w="med" len="med"/>
                    </a:lnR>
                    <a:lnT w="6350" cap="flat" cmpd="sng" algn="ctr">
                      <a:solidFill>
                        <a:srgbClr val="D5DCE1"/>
                      </a:solidFill>
                      <a:prstDash val="solid"/>
                      <a:round/>
                      <a:headEnd type="none" w="med" len="med"/>
                      <a:tailEnd type="none" w="med" len="med"/>
                    </a:lnT>
                    <a:lnB w="6350" cap="flat" cmpd="sng" algn="ctr">
                      <a:solidFill>
                        <a:srgbClr val="D5DCE1"/>
                      </a:solidFill>
                      <a:prstDash val="solid"/>
                      <a:round/>
                      <a:headEnd type="none" w="med" len="med"/>
                      <a:tailEnd type="none" w="med" len="med"/>
                    </a:lnB>
                    <a:solidFill>
                      <a:srgbClr val="EEF2F4"/>
                    </a:solidFill>
                  </a:tcPr>
                </a:tc>
              </a:tr>
            </a:tbl>
          </a:graphicData>
        </a:graphic>
      </p:graphicFrame>
      <p:sp>
        <p:nvSpPr>
          <p:cNvPr id="4" name="Text 1"/>
          <p:cNvSpPr txBox="1"/>
          <p:nvPr/>
        </p:nvSpPr>
        <p:spPr>
          <a:xfrm>
            <a:off x="548640" y="4937760"/>
            <a:ext cx="11064240" cy="640080"/>
          </a:xfrm>
          <a:prstGeom prst="rect">
            <a:avLst/>
          </a:prstGeom>
          <a:noFill/>
          <a:ln/>
        </p:spPr>
        <p:txBody>
          <a:bodyPr wrap="square" lIns="0" tIns="0" rIns="0" bIns="0" rtlCol="0" anchor="t"/>
          <a:lstStyle/>
          <a:p>
            <a:pPr indent="0" marL="0">
              <a:buNone/>
            </a:pPr>
            <a:r>
              <a:rPr lang="en-US" sz="1200" dirty="0">
                <a:solidFill>
                  <a:schemeClr val="accent5"/>
                </a:solidFill>
              </a:rPr>
              <a:t>Annual profit impact, labelled Simulated. Sales levers use a 16% gross margin (Almunajem Foods, a listed Saudi food distributor, FY2025). Riyadh is one cluster (about SAR 63M of sales a year); every lever reruns on each new site or cluster.</a:t>
            </a:r>
            <a:endParaRPr lang="en-US" sz="12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What we can predict with the data we have</a:t>
            </a:r>
            <a:endParaRPr lang="en-US" sz="3200" dirty="0"/>
          </a:p>
        </p:txBody>
      </p:sp>
      <p:sp>
        <p:nvSpPr>
          <p:cNvPr id="3" name="pred 0"/>
          <p:cNvSpPr/>
          <p:nvPr/>
        </p:nvSpPr>
        <p:spPr>
          <a:xfrm>
            <a:off x="548640" y="1280160"/>
            <a:ext cx="5394960" cy="3794760"/>
          </a:xfrm>
          <a:prstGeom prst="roundRect">
            <a:avLst>
              <a:gd name="adj" fmla="val 1928"/>
            </a:avLst>
          </a:prstGeom>
          <a:solidFill>
            <a:schemeClr val="bg2"/>
          </a:solidFill>
          <a:ln w="12700">
            <a:solidFill>
              <a:schemeClr val="bg2"/>
            </a:solidFill>
            <a:prstDash val="solid"/>
          </a:ln>
        </p:spPr>
      </p:sp>
      <p:sp>
        <p:nvSpPr>
          <p:cNvPr id="4" name="Text 2"/>
          <p:cNvSpPr txBox="1"/>
          <p:nvPr/>
        </p:nvSpPr>
        <p:spPr>
          <a:xfrm>
            <a:off x="822960" y="1463040"/>
            <a:ext cx="4846320" cy="411480"/>
          </a:xfrm>
          <a:prstGeom prst="rect">
            <a:avLst/>
          </a:prstGeom>
          <a:noFill/>
          <a:ln/>
        </p:spPr>
        <p:txBody>
          <a:bodyPr wrap="square" lIns="0" tIns="0" rIns="0" bIns="0" rtlCol="0" anchor="t"/>
          <a:lstStyle/>
          <a:p>
            <a:pPr indent="0" marL="0">
              <a:buNone/>
            </a:pPr>
            <a:r>
              <a:rPr lang="en-US" sz="1800" b="1" dirty="0">
                <a:solidFill>
                  <a:srgbClr val="0F3443"/>
                </a:solidFill>
              </a:rPr>
              <a:t>Warehouse (Jeddah WMS)</a:t>
            </a:r>
            <a:endParaRPr lang="en-US" sz="1800" dirty="0"/>
          </a:p>
        </p:txBody>
      </p:sp>
      <p:sp>
        <p:nvSpPr>
          <p:cNvPr id="5" name="Text 3"/>
          <p:cNvSpPr txBox="1"/>
          <p:nvPr/>
        </p:nvSpPr>
        <p:spPr>
          <a:xfrm>
            <a:off x="822960" y="2011680"/>
            <a:ext cx="4846320" cy="320040"/>
          </a:xfrm>
          <a:prstGeom prst="rect">
            <a:avLst/>
          </a:prstGeom>
          <a:noFill/>
          <a:ln/>
        </p:spPr>
        <p:txBody>
          <a:bodyPr wrap="square" lIns="0" tIns="0" rIns="0" bIns="0" rtlCol="0" anchor="t"/>
          <a:lstStyle/>
          <a:p>
            <a:pPr indent="0" marL="0">
              <a:buNone/>
            </a:pPr>
            <a:r>
              <a:rPr lang="en-US" sz="1500" b="1" dirty="0">
                <a:solidFill>
                  <a:schemeClr val="tx2"/>
                </a:solidFill>
              </a:rPr>
              <a:t>Daily workload by site and activity</a:t>
            </a:r>
            <a:endParaRPr lang="en-US" sz="1500" dirty="0"/>
          </a:p>
        </p:txBody>
      </p:sp>
      <p:sp>
        <p:nvSpPr>
          <p:cNvPr id="6" name="Text 4"/>
          <p:cNvSpPr txBox="1"/>
          <p:nvPr/>
        </p:nvSpPr>
        <p:spPr>
          <a:xfrm>
            <a:off x="822960" y="2340864"/>
            <a:ext cx="4846320" cy="320040"/>
          </a:xfrm>
          <a:prstGeom prst="rect">
            <a:avLst/>
          </a:prstGeom>
          <a:noFill/>
          <a:ln/>
        </p:spPr>
        <p:txBody>
          <a:bodyPr wrap="square" lIns="0" tIns="0" rIns="0" bIns="0" rtlCol="0" anchor="t"/>
          <a:lstStyle/>
          <a:p>
            <a:pPr indent="0" marL="0">
              <a:buNone/>
            </a:pPr>
            <a:r>
              <a:rPr lang="en-US" sz="1300" dirty="0">
                <a:solidFill>
                  <a:schemeClr val="tx1"/>
                </a:solidFill>
              </a:rPr>
              <a:t>→ roster to demand, incl. Ramadan +13% and Eid closures</a:t>
            </a:r>
            <a:endParaRPr lang="en-US" sz="1300" dirty="0"/>
          </a:p>
        </p:txBody>
      </p:sp>
      <p:sp>
        <p:nvSpPr>
          <p:cNvPr id="7" name="Text 5"/>
          <p:cNvSpPr txBox="1"/>
          <p:nvPr/>
        </p:nvSpPr>
        <p:spPr>
          <a:xfrm>
            <a:off x="822960" y="2761488"/>
            <a:ext cx="4846320" cy="320040"/>
          </a:xfrm>
          <a:prstGeom prst="rect">
            <a:avLst/>
          </a:prstGeom>
          <a:noFill/>
          <a:ln/>
        </p:spPr>
        <p:txBody>
          <a:bodyPr wrap="square" lIns="0" tIns="0" rIns="0" bIns="0" rtlCol="0" anchor="t"/>
          <a:lstStyle/>
          <a:p>
            <a:pPr indent="0" marL="0">
              <a:buNone/>
            </a:pPr>
            <a:r>
              <a:rPr lang="en-US" sz="1500" b="1" dirty="0">
                <a:solidFill>
                  <a:schemeClr val="tx2"/>
                </a:solidFill>
              </a:rPr>
              <a:t>Labour hours needed per shift and role</a:t>
            </a:r>
            <a:endParaRPr lang="en-US" sz="1500" dirty="0"/>
          </a:p>
        </p:txBody>
      </p:sp>
      <p:sp>
        <p:nvSpPr>
          <p:cNvPr id="8" name="Text 6"/>
          <p:cNvSpPr txBox="1"/>
          <p:nvPr/>
        </p:nvSpPr>
        <p:spPr>
          <a:xfrm>
            <a:off x="822960" y="3090672"/>
            <a:ext cx="4846320" cy="320040"/>
          </a:xfrm>
          <a:prstGeom prst="rect">
            <a:avLst/>
          </a:prstGeom>
          <a:noFill/>
          <a:ln/>
        </p:spPr>
        <p:txBody>
          <a:bodyPr wrap="square" lIns="0" tIns="0" rIns="0" bIns="0" rtlCol="0" anchor="t"/>
          <a:lstStyle/>
          <a:p>
            <a:pPr indent="0" marL="0">
              <a:buNone/>
            </a:pPr>
            <a:r>
              <a:rPr lang="en-US" sz="1300" dirty="0">
                <a:solidFill>
                  <a:schemeClr val="tx1"/>
                </a:solidFill>
              </a:rPr>
              <a:t>→ staffing plan from standard times</a:t>
            </a:r>
            <a:endParaRPr lang="en-US" sz="1300" dirty="0"/>
          </a:p>
        </p:txBody>
      </p:sp>
      <p:sp>
        <p:nvSpPr>
          <p:cNvPr id="9" name="Text 7"/>
          <p:cNvSpPr txBox="1"/>
          <p:nvPr/>
        </p:nvSpPr>
        <p:spPr>
          <a:xfrm>
            <a:off x="822960" y="3511296"/>
            <a:ext cx="4846320" cy="320040"/>
          </a:xfrm>
          <a:prstGeom prst="rect">
            <a:avLst/>
          </a:prstGeom>
          <a:noFill/>
          <a:ln/>
        </p:spPr>
        <p:txBody>
          <a:bodyPr wrap="square" lIns="0" tIns="0" rIns="0" bIns="0" rtlCol="0" anchor="t"/>
          <a:lstStyle/>
          <a:p>
            <a:pPr indent="0" marL="0">
              <a:buNone/>
            </a:pPr>
            <a:r>
              <a:rPr lang="en-US" sz="1500" b="1" dirty="0">
                <a:solidFill>
                  <a:schemeClr val="tx2"/>
                </a:solidFill>
              </a:rPr>
              <a:t>Shared badges and abnormal sessions</a:t>
            </a:r>
            <a:endParaRPr lang="en-US" sz="1500" dirty="0"/>
          </a:p>
        </p:txBody>
      </p:sp>
      <p:sp>
        <p:nvSpPr>
          <p:cNvPr id="10" name="Text 8"/>
          <p:cNvSpPr txBox="1"/>
          <p:nvPr/>
        </p:nvSpPr>
        <p:spPr>
          <a:xfrm>
            <a:off x="822960" y="3840480"/>
            <a:ext cx="4846320" cy="320040"/>
          </a:xfrm>
          <a:prstGeom prst="rect">
            <a:avLst/>
          </a:prstGeom>
          <a:noFill/>
          <a:ln/>
        </p:spPr>
        <p:txBody>
          <a:bodyPr wrap="square" lIns="0" tIns="0" rIns="0" bIns="0" rtlCol="0" anchor="t"/>
          <a:lstStyle/>
          <a:p>
            <a:pPr indent="0" marL="0">
              <a:buNone/>
            </a:pPr>
            <a:r>
              <a:rPr lang="en-US" sz="1300" dirty="0">
                <a:solidFill>
                  <a:schemeClr val="tx1"/>
                </a:solidFill>
              </a:rPr>
              <a:t>→ integrity of paid hours</a:t>
            </a:r>
            <a:endParaRPr lang="en-US" sz="1300" dirty="0"/>
          </a:p>
        </p:txBody>
      </p:sp>
      <p:sp>
        <p:nvSpPr>
          <p:cNvPr id="11" name="Text 9"/>
          <p:cNvSpPr txBox="1"/>
          <p:nvPr/>
        </p:nvSpPr>
        <p:spPr>
          <a:xfrm>
            <a:off x="822960" y="4261104"/>
            <a:ext cx="4846320" cy="320040"/>
          </a:xfrm>
          <a:prstGeom prst="rect">
            <a:avLst/>
          </a:prstGeom>
          <a:noFill/>
          <a:ln/>
        </p:spPr>
        <p:txBody>
          <a:bodyPr wrap="square" lIns="0" tIns="0" rIns="0" bIns="0" rtlCol="0" anchor="t"/>
          <a:lstStyle/>
          <a:p>
            <a:pPr indent="0" marL="0">
              <a:buNone/>
            </a:pPr>
            <a:r>
              <a:rPr lang="en-US" sz="1500" b="1" dirty="0">
                <a:solidFill>
                  <a:schemeClr val="tx2"/>
                </a:solidFill>
              </a:rPr>
              <a:t>Billable 3PL activity per client</a:t>
            </a:r>
            <a:endParaRPr lang="en-US" sz="1500" dirty="0"/>
          </a:p>
        </p:txBody>
      </p:sp>
      <p:sp>
        <p:nvSpPr>
          <p:cNvPr id="12" name="Text 10"/>
          <p:cNvSpPr txBox="1"/>
          <p:nvPr/>
        </p:nvSpPr>
        <p:spPr>
          <a:xfrm>
            <a:off x="822960" y="4590288"/>
            <a:ext cx="4846320" cy="320040"/>
          </a:xfrm>
          <a:prstGeom prst="rect">
            <a:avLst/>
          </a:prstGeom>
          <a:noFill/>
          <a:ln/>
        </p:spPr>
        <p:txBody>
          <a:bodyPr wrap="square" lIns="0" tIns="0" rIns="0" bIns="0" rtlCol="0" anchor="t"/>
          <a:lstStyle/>
          <a:p>
            <a:pPr indent="0" marL="0">
              <a:buNone/>
            </a:pPr>
            <a:r>
              <a:rPr lang="en-US" sz="1300" dirty="0">
                <a:solidFill>
                  <a:schemeClr val="tx1"/>
                </a:solidFill>
              </a:rPr>
              <a:t>→ revenue check once rates arrive</a:t>
            </a:r>
            <a:endParaRPr lang="en-US" sz="1300" dirty="0"/>
          </a:p>
        </p:txBody>
      </p:sp>
      <p:sp>
        <p:nvSpPr>
          <p:cNvPr id="13" name="pred 1"/>
          <p:cNvSpPr/>
          <p:nvPr/>
        </p:nvSpPr>
        <p:spPr>
          <a:xfrm>
            <a:off x="6217920" y="1280160"/>
            <a:ext cx="5394960" cy="3794760"/>
          </a:xfrm>
          <a:prstGeom prst="roundRect">
            <a:avLst>
              <a:gd name="adj" fmla="val 1928"/>
            </a:avLst>
          </a:prstGeom>
          <a:solidFill>
            <a:schemeClr val="bg2"/>
          </a:solidFill>
          <a:ln w="12700">
            <a:solidFill>
              <a:schemeClr val="bg2"/>
            </a:solidFill>
            <a:prstDash val="solid"/>
          </a:ln>
        </p:spPr>
      </p:sp>
      <p:sp>
        <p:nvSpPr>
          <p:cNvPr id="14" name="Text 12"/>
          <p:cNvSpPr txBox="1"/>
          <p:nvPr/>
        </p:nvSpPr>
        <p:spPr>
          <a:xfrm>
            <a:off x="6492240" y="1463040"/>
            <a:ext cx="4846320" cy="411480"/>
          </a:xfrm>
          <a:prstGeom prst="rect">
            <a:avLst/>
          </a:prstGeom>
          <a:noFill/>
          <a:ln/>
        </p:spPr>
        <p:txBody>
          <a:bodyPr wrap="square" lIns="0" tIns="0" rIns="0" bIns="0" rtlCol="0" anchor="t"/>
          <a:lstStyle/>
          <a:p>
            <a:pPr indent="0" marL="0">
              <a:buNone/>
            </a:pPr>
            <a:r>
              <a:rPr lang="en-US" sz="1800" b="1" dirty="0">
                <a:solidFill>
                  <a:srgbClr val="2A9D8F"/>
                </a:solidFill>
              </a:rPr>
              <a:t>Distribution and retail (Riyadh)</a:t>
            </a:r>
            <a:endParaRPr lang="en-US" sz="1800" dirty="0"/>
          </a:p>
        </p:txBody>
      </p:sp>
      <p:sp>
        <p:nvSpPr>
          <p:cNvPr id="15" name="Text 13"/>
          <p:cNvSpPr txBox="1"/>
          <p:nvPr/>
        </p:nvSpPr>
        <p:spPr>
          <a:xfrm>
            <a:off x="6492240" y="2011680"/>
            <a:ext cx="4846320" cy="320040"/>
          </a:xfrm>
          <a:prstGeom prst="rect">
            <a:avLst/>
          </a:prstGeom>
          <a:noFill/>
          <a:ln/>
        </p:spPr>
        <p:txBody>
          <a:bodyPr wrap="square" lIns="0" tIns="0" rIns="0" bIns="0" rtlCol="0" anchor="t"/>
          <a:lstStyle/>
          <a:p>
            <a:pPr indent="0" marL="0">
              <a:buNone/>
            </a:pPr>
            <a:r>
              <a:rPr lang="en-US" sz="1500" b="1" dirty="0">
                <a:solidFill>
                  <a:schemeClr val="tx2"/>
                </a:solidFill>
              </a:rPr>
              <a:t>Which outlets will lapse next</a:t>
            </a:r>
            <a:endParaRPr lang="en-US" sz="1500" dirty="0"/>
          </a:p>
        </p:txBody>
      </p:sp>
      <p:sp>
        <p:nvSpPr>
          <p:cNvPr id="16" name="Text 14"/>
          <p:cNvSpPr txBox="1"/>
          <p:nvPr/>
        </p:nvSpPr>
        <p:spPr>
          <a:xfrm>
            <a:off x="6492240" y="2340864"/>
            <a:ext cx="4846320" cy="320040"/>
          </a:xfrm>
          <a:prstGeom prst="rect">
            <a:avLst/>
          </a:prstGeom>
          <a:noFill/>
          <a:ln/>
        </p:spPr>
        <p:txBody>
          <a:bodyPr wrap="square" lIns="0" tIns="0" rIns="0" bIns="0" rtlCol="0" anchor="t"/>
          <a:lstStyle/>
          <a:p>
            <a:pPr indent="0" marL="0">
              <a:buNone/>
            </a:pPr>
            <a:r>
              <a:rPr lang="en-US" sz="1300" dirty="0">
                <a:solidFill>
                  <a:schemeClr val="tx1"/>
                </a:solidFill>
              </a:rPr>
              <a:t>→ win-back list for each rep</a:t>
            </a:r>
            <a:endParaRPr lang="en-US" sz="1300" dirty="0"/>
          </a:p>
        </p:txBody>
      </p:sp>
      <p:sp>
        <p:nvSpPr>
          <p:cNvPr id="17" name="Text 15"/>
          <p:cNvSpPr txBox="1"/>
          <p:nvPr/>
        </p:nvSpPr>
        <p:spPr>
          <a:xfrm>
            <a:off x="6492240" y="2761488"/>
            <a:ext cx="4846320" cy="320040"/>
          </a:xfrm>
          <a:prstGeom prst="rect">
            <a:avLst/>
          </a:prstGeom>
          <a:noFill/>
          <a:ln/>
        </p:spPr>
        <p:txBody>
          <a:bodyPr wrap="square" lIns="0" tIns="0" rIns="0" bIns="0" rtlCol="0" anchor="t"/>
          <a:lstStyle/>
          <a:p>
            <a:pPr indent="0" marL="0">
              <a:buNone/>
            </a:pPr>
            <a:r>
              <a:rPr lang="en-US" sz="1500" b="1" dirty="0">
                <a:solidFill>
                  <a:schemeClr val="tx2"/>
                </a:solidFill>
              </a:rPr>
              <a:t>What each outlet will order next</a:t>
            </a:r>
            <a:endParaRPr lang="en-US" sz="1500" dirty="0"/>
          </a:p>
        </p:txBody>
      </p:sp>
      <p:sp>
        <p:nvSpPr>
          <p:cNvPr id="18" name="Text 16"/>
          <p:cNvSpPr txBox="1"/>
          <p:nvPr/>
        </p:nvSpPr>
        <p:spPr>
          <a:xfrm>
            <a:off x="6492240" y="3090672"/>
            <a:ext cx="4846320" cy="320040"/>
          </a:xfrm>
          <a:prstGeom prst="rect">
            <a:avLst/>
          </a:prstGeom>
          <a:noFill/>
          <a:ln/>
        </p:spPr>
        <p:txBody>
          <a:bodyPr wrap="square" lIns="0" tIns="0" rIns="0" bIns="0" rtlCol="0" anchor="t"/>
          <a:lstStyle/>
          <a:p>
            <a:pPr indent="0" marL="0">
              <a:buNone/>
            </a:pPr>
            <a:r>
              <a:rPr lang="en-US" sz="1300" dirty="0">
                <a:solidFill>
                  <a:schemeClr val="tx1"/>
                </a:solidFill>
              </a:rPr>
              <a:t>→ van loading and next-best product</a:t>
            </a:r>
            <a:endParaRPr lang="en-US" sz="1300" dirty="0"/>
          </a:p>
        </p:txBody>
      </p:sp>
      <p:sp>
        <p:nvSpPr>
          <p:cNvPr id="19" name="Text 17"/>
          <p:cNvSpPr txBox="1"/>
          <p:nvPr/>
        </p:nvSpPr>
        <p:spPr>
          <a:xfrm>
            <a:off x="6492240" y="3511296"/>
            <a:ext cx="4846320" cy="320040"/>
          </a:xfrm>
          <a:prstGeom prst="rect">
            <a:avLst/>
          </a:prstGeom>
          <a:noFill/>
          <a:ln/>
        </p:spPr>
        <p:txBody>
          <a:bodyPr wrap="square" lIns="0" tIns="0" rIns="0" bIns="0" rtlCol="0" anchor="t"/>
          <a:lstStyle/>
          <a:p>
            <a:pPr indent="0" marL="0">
              <a:buNone/>
            </a:pPr>
            <a:r>
              <a:rPr lang="en-US" sz="1500" b="1" dirty="0">
                <a:solidFill>
                  <a:schemeClr val="tx2"/>
                </a:solidFill>
              </a:rPr>
              <a:t>Return risk by product, outlet and rep</a:t>
            </a:r>
            <a:endParaRPr lang="en-US" sz="1500" dirty="0"/>
          </a:p>
        </p:txBody>
      </p:sp>
      <p:sp>
        <p:nvSpPr>
          <p:cNvPr id="20" name="Text 18"/>
          <p:cNvSpPr txBox="1"/>
          <p:nvPr/>
        </p:nvSpPr>
        <p:spPr>
          <a:xfrm>
            <a:off x="6492240" y="3840480"/>
            <a:ext cx="4846320" cy="320040"/>
          </a:xfrm>
          <a:prstGeom prst="rect">
            <a:avLst/>
          </a:prstGeom>
          <a:noFill/>
          <a:ln/>
        </p:spPr>
        <p:txBody>
          <a:bodyPr wrap="square" lIns="0" tIns="0" rIns="0" bIns="0" rtlCol="0" anchor="t"/>
          <a:lstStyle/>
          <a:p>
            <a:pPr indent="0" marL="0">
              <a:buNone/>
            </a:pPr>
            <a:r>
              <a:rPr lang="en-US" sz="1300" dirty="0">
                <a:solidFill>
                  <a:schemeClr val="tx1"/>
                </a:solidFill>
              </a:rPr>
              <a:t>→ expiry control before it costs</a:t>
            </a:r>
            <a:endParaRPr lang="en-US" sz="1300" dirty="0"/>
          </a:p>
        </p:txBody>
      </p:sp>
      <p:sp>
        <p:nvSpPr>
          <p:cNvPr id="21" name="Text 19"/>
          <p:cNvSpPr txBox="1"/>
          <p:nvPr/>
        </p:nvSpPr>
        <p:spPr>
          <a:xfrm>
            <a:off x="6492240" y="4261104"/>
            <a:ext cx="4846320" cy="320040"/>
          </a:xfrm>
          <a:prstGeom prst="rect">
            <a:avLst/>
          </a:prstGeom>
          <a:noFill/>
          <a:ln/>
        </p:spPr>
        <p:txBody>
          <a:bodyPr wrap="square" lIns="0" tIns="0" rIns="0" bIns="0" rtlCol="0" anchor="t"/>
          <a:lstStyle/>
          <a:p>
            <a:pPr indent="0" marL="0">
              <a:buNone/>
            </a:pPr>
            <a:r>
              <a:rPr lang="en-US" sz="1500" b="1" dirty="0">
                <a:solidFill>
                  <a:schemeClr val="tx2"/>
                </a:solidFill>
              </a:rPr>
              <a:t>Price exceptions as they happen</a:t>
            </a:r>
            <a:endParaRPr lang="en-US" sz="1500" dirty="0"/>
          </a:p>
        </p:txBody>
      </p:sp>
      <p:sp>
        <p:nvSpPr>
          <p:cNvPr id="22" name="Text 20"/>
          <p:cNvSpPr txBox="1"/>
          <p:nvPr/>
        </p:nvSpPr>
        <p:spPr>
          <a:xfrm>
            <a:off x="6492240" y="4590288"/>
            <a:ext cx="4846320" cy="320040"/>
          </a:xfrm>
          <a:prstGeom prst="rect">
            <a:avLst/>
          </a:prstGeom>
          <a:noFill/>
          <a:ln/>
        </p:spPr>
        <p:txBody>
          <a:bodyPr wrap="square" lIns="0" tIns="0" rIns="0" bIns="0" rtlCol="0" anchor="t"/>
          <a:lstStyle/>
          <a:p>
            <a:pPr indent="0" marL="0">
              <a:buNone/>
            </a:pPr>
            <a:r>
              <a:rPr lang="en-US" sz="1300" dirty="0">
                <a:solidFill>
                  <a:schemeClr val="tx1"/>
                </a:solidFill>
              </a:rPr>
              <a:t>→ price discipline per customer</a:t>
            </a:r>
            <a:endParaRPr lang="en-US" sz="1300" dirty="0"/>
          </a:p>
        </p:txBody>
      </p:sp>
      <p:sp>
        <p:nvSpPr>
          <p:cNvPr id="23" name="Text 21"/>
          <p:cNvSpPr txBox="1"/>
          <p:nvPr/>
        </p:nvSpPr>
        <p:spPr>
          <a:xfrm>
            <a:off x="548640" y="5303520"/>
            <a:ext cx="11064240" cy="640080"/>
          </a:xfrm>
          <a:prstGeom prst="rect">
            <a:avLst/>
          </a:prstGeom>
          <a:noFill/>
          <a:ln/>
        </p:spPr>
        <p:txBody>
          <a:bodyPr wrap="square" lIns="0" tIns="0" rIns="0" bIns="0" rtlCol="0" anchor="t"/>
          <a:lstStyle/>
          <a:p>
            <a:pPr indent="0" marL="0">
              <a:buNone/>
            </a:pPr>
            <a:r>
              <a:rPr lang="en-US" sz="1300" b="1" dirty="0">
                <a:solidFill>
                  <a:srgbClr val="B3261E"/>
                </a:solidFill>
              </a:rPr>
              <a:t>Not predictable yet: </a:t>
            </a:r>
            <a:pPr indent="0" marL="0">
              <a:buNone/>
            </a:pPr>
            <a:r>
              <a:rPr lang="en-US" sz="1300" dirty="0">
                <a:solidFill>
                  <a:schemeClr val="tx1"/>
                </a:solidFill>
              </a:rPr>
              <a:t>actual P&amp;L and labour cost (needs G1-G3), year-on-year Ramadan / Eid seasonality (needs 24 months of history), credit risk (needs invoice-level receivables).</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What to present, and what not yet</a:t>
            </a:r>
            <a:endParaRPr lang="en-US" sz="3200" dirty="0"/>
          </a:p>
        </p:txBody>
      </p:sp>
      <p:sp>
        <p:nvSpPr>
          <p:cNvPr id="3" name="col 0"/>
          <p:cNvSpPr/>
          <p:nvPr/>
        </p:nvSpPr>
        <p:spPr>
          <a:xfrm>
            <a:off x="548640" y="1371600"/>
            <a:ext cx="5394960" cy="3566160"/>
          </a:xfrm>
          <a:prstGeom prst="roundRect">
            <a:avLst>
              <a:gd name="adj" fmla="val 2051"/>
            </a:avLst>
          </a:prstGeom>
          <a:solidFill>
            <a:schemeClr val="bg2"/>
          </a:solidFill>
          <a:ln w="12700">
            <a:solidFill>
              <a:schemeClr val="bg2"/>
            </a:solidFill>
            <a:prstDash val="solid"/>
          </a:ln>
        </p:spPr>
      </p:sp>
      <p:sp>
        <p:nvSpPr>
          <p:cNvPr id="4" name="Text 2"/>
          <p:cNvSpPr txBox="1"/>
          <p:nvPr/>
        </p:nvSpPr>
        <p:spPr>
          <a:xfrm>
            <a:off x="822960" y="1600200"/>
            <a:ext cx="4846320" cy="457200"/>
          </a:xfrm>
          <a:prstGeom prst="rect">
            <a:avLst/>
          </a:prstGeom>
          <a:noFill/>
          <a:ln/>
        </p:spPr>
        <p:txBody>
          <a:bodyPr wrap="square" lIns="0" tIns="0" rIns="0" bIns="0" rtlCol="0" anchor="t"/>
          <a:lstStyle/>
          <a:p>
            <a:pPr indent="0" marL="0">
              <a:buNone/>
            </a:pPr>
            <a:r>
              <a:rPr lang="en-US" sz="1800" b="1" dirty="0">
                <a:solidFill>
                  <a:srgbClr val="2A9D8F"/>
                </a:solidFill>
              </a:rPr>
              <a:t>Safe to present (labelled Simulated)</a:t>
            </a:r>
            <a:endParaRPr lang="en-US" sz="1800" dirty="0"/>
          </a:p>
        </p:txBody>
      </p:sp>
      <p:sp>
        <p:nvSpPr>
          <p:cNvPr id="5" name="Text 3"/>
          <p:cNvSpPr txBox="1"/>
          <p:nvPr/>
        </p:nvSpPr>
        <p:spPr>
          <a:xfrm>
            <a:off x="822960" y="2240280"/>
            <a:ext cx="4846320" cy="256032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rPr>
              <a:t>Jeddah labour SAR 639k a year (range 492k-806k), ~11 FTE</a:t>
            </a:r>
            <a:endParaRPr lang="en-US" sz="1600" dirty="0"/>
          </a:p>
          <a:p>
            <a:pPr marL="342900" indent="-342900">
              <a:spcAft>
                <a:spcPts val="1200"/>
              </a:spcAft>
              <a:buSzPct val="100000"/>
              <a:buChar char="•"/>
            </a:pPr>
            <a:r>
              <a:rPr lang="en-US" sz="1600" dirty="0">
                <a:solidFill>
                  <a:schemeClr val="tx1"/>
                </a:solidFill>
              </a:rPr>
              <a:t>Five levers about SAR 2.3M a year, each with its range and confidence</a:t>
            </a:r>
            <a:endParaRPr lang="en-US" sz="1600" dirty="0"/>
          </a:p>
          <a:p>
            <a:pPr marL="342900" indent="-342900">
              <a:spcAft>
                <a:spcPts val="1200"/>
              </a:spcAft>
              <a:buSzPct val="100000"/>
              <a:buChar char="•"/>
            </a:pPr>
            <a:r>
              <a:rPr lang="en-US" sz="1600" dirty="0">
                <a:solidFill>
                  <a:schemeClr val="tx1"/>
                </a:solidFill>
              </a:rPr>
              <a:t>Method: Binzagr's own best performers are the benchmark</a:t>
            </a:r>
            <a:endParaRPr lang="en-US" sz="1600" dirty="0"/>
          </a:p>
          <a:p>
            <a:pPr marL="342900" indent="-342900">
              <a:spcAft>
                <a:spcPts val="1200"/>
              </a:spcAft>
              <a:buSzPct val="100000"/>
              <a:buChar char="•"/>
            </a:pPr>
            <a:r>
              <a:rPr lang="en-US" sz="1600" dirty="0">
                <a:solidFill>
                  <a:schemeClr val="tx1"/>
                </a:solidFill>
              </a:rPr>
              <a:t>59% of paid time has no scan (~160 people paid)</a:t>
            </a:r>
            <a:endParaRPr lang="en-US" sz="1600" dirty="0"/>
          </a:p>
        </p:txBody>
      </p:sp>
      <p:sp>
        <p:nvSpPr>
          <p:cNvPr id="6" name="col 1"/>
          <p:cNvSpPr/>
          <p:nvPr/>
        </p:nvSpPr>
        <p:spPr>
          <a:xfrm>
            <a:off x="6217920" y="1371600"/>
            <a:ext cx="5394960" cy="3566160"/>
          </a:xfrm>
          <a:prstGeom prst="roundRect">
            <a:avLst>
              <a:gd name="adj" fmla="val 2051"/>
            </a:avLst>
          </a:prstGeom>
          <a:solidFill>
            <a:schemeClr val="bg2"/>
          </a:solidFill>
          <a:ln w="12700">
            <a:solidFill>
              <a:schemeClr val="bg2"/>
            </a:solidFill>
            <a:prstDash val="solid"/>
          </a:ln>
        </p:spPr>
      </p:sp>
      <p:sp>
        <p:nvSpPr>
          <p:cNvPr id="7" name="Text 5"/>
          <p:cNvSpPr txBox="1"/>
          <p:nvPr/>
        </p:nvSpPr>
        <p:spPr>
          <a:xfrm>
            <a:off x="6492240" y="1600200"/>
            <a:ext cx="4846320" cy="457200"/>
          </a:xfrm>
          <a:prstGeom prst="rect">
            <a:avLst/>
          </a:prstGeom>
          <a:noFill/>
          <a:ln/>
        </p:spPr>
        <p:txBody>
          <a:bodyPr wrap="square" lIns="0" tIns="0" rIns="0" bIns="0" rtlCol="0" anchor="t"/>
          <a:lstStyle/>
          <a:p>
            <a:pPr indent="0" marL="0">
              <a:buNone/>
            </a:pPr>
            <a:r>
              <a:rPr lang="en-US" sz="1800" b="1" dirty="0">
                <a:solidFill>
                  <a:srgbClr val="B3261E"/>
                </a:solidFill>
              </a:rPr>
              <a:t>Do not present yet</a:t>
            </a:r>
            <a:endParaRPr lang="en-US" sz="1800" dirty="0"/>
          </a:p>
        </p:txBody>
      </p:sp>
      <p:sp>
        <p:nvSpPr>
          <p:cNvPr id="8" name="Text 6"/>
          <p:cNvSpPr txBox="1"/>
          <p:nvPr/>
        </p:nvSpPr>
        <p:spPr>
          <a:xfrm>
            <a:off x="6492240" y="2240280"/>
            <a:ext cx="4846320" cy="2560320"/>
          </a:xfrm>
          <a:prstGeom prst="rect">
            <a:avLst/>
          </a:prstGeom>
          <a:noFill/>
          <a:ln/>
        </p:spPr>
        <p:txBody>
          <a:bodyPr wrap="square" lIns="0" tIns="0" rIns="0" bIns="0" rtlCol="0" anchor="t"/>
          <a:lstStyle/>
          <a:p>
            <a:pPr marL="342900" indent="-342900">
              <a:spcAft>
                <a:spcPts val="1200"/>
              </a:spcAft>
              <a:buSzPct val="100000"/>
              <a:buChar char="•"/>
            </a:pPr>
            <a:r>
              <a:rPr lang="en-US" sz="1600" dirty="0">
                <a:solidFill>
                  <a:schemeClr val="tx1"/>
                </a:solidFill>
              </a:rPr>
              <a:t>EBIT level: the baseline margin is 6.5% by construction</a:t>
            </a:r>
            <a:endParaRPr lang="en-US" sz="1600" dirty="0"/>
          </a:p>
          <a:p>
            <a:pPr marL="342900" indent="-342900">
              <a:spcAft>
                <a:spcPts val="1200"/>
              </a:spcAft>
              <a:buSzPct val="100000"/>
              <a:buChar char="•"/>
            </a:pPr>
            <a:r>
              <a:rPr lang="en-US" sz="1600" dirty="0">
                <a:solidFill>
                  <a:schemeClr val="tx1"/>
                </a:solidFill>
              </a:rPr>
              <a:t>Blue-collar % of revenue ("25% -&gt; 18%" stays illustrative)</a:t>
            </a:r>
            <a:endParaRPr lang="en-US" sz="1600" dirty="0"/>
          </a:p>
          <a:p>
            <a:pPr marL="342900" indent="-342900">
              <a:spcAft>
                <a:spcPts val="1200"/>
              </a:spcAft>
              <a:buSzPct val="100000"/>
              <a:buChar char="•"/>
            </a:pPr>
            <a:r>
              <a:rPr lang="en-US" sz="1600" dirty="0">
                <a:solidFill>
                  <a:schemeClr val="tx1"/>
                </a:solidFill>
              </a:rPr>
              <a:t>Extrapolating to the whole network or the USD 100M target</a:t>
            </a:r>
            <a:endParaRPr lang="en-US" sz="1600" dirty="0"/>
          </a:p>
          <a:p>
            <a:pPr marL="342900" indent="-342900">
              <a:spcAft>
                <a:spcPts val="1200"/>
              </a:spcAft>
              <a:buSzPct val="100000"/>
              <a:buChar char="•"/>
            </a:pPr>
            <a:r>
              <a:rPr lang="en-US" sz="1600" dirty="0">
                <a:solidFill>
                  <a:schemeClr val="tx1"/>
                </a:solidFill>
              </a:rPr>
              <a:t>Price and returns as confirmed losses until deals and reason codes are checked</a:t>
            </a:r>
            <a:endParaRPr lang="en-US" sz="1600" dirty="0"/>
          </a:p>
        </p:txBody>
      </p:sp>
      <p:sp>
        <p:nvSpPr>
          <p:cNvPr id="9" name="Text 7"/>
          <p:cNvSpPr txBox="1"/>
          <p:nvPr/>
        </p:nvSpPr>
        <p:spPr>
          <a:xfrm>
            <a:off x="548640" y="5212080"/>
            <a:ext cx="11064240" cy="457200"/>
          </a:xfrm>
          <a:prstGeom prst="rect">
            <a:avLst/>
          </a:prstGeom>
          <a:noFill/>
          <a:ln/>
        </p:spPr>
        <p:txBody>
          <a:bodyPr wrap="square" lIns="0" tIns="0" rIns="0" bIns="0" rtlCol="0" anchor="t"/>
          <a:lstStyle/>
          <a:p>
            <a:pPr indent="0" marL="0">
              <a:buNone/>
            </a:pPr>
            <a:r>
              <a:rPr lang="en-US" sz="1500" i="1" dirty="0">
                <a:solidFill>
                  <a:schemeClr val="accent3"/>
                </a:solidFill>
              </a:rPr>
              <a:t>All values are simulated annual impact; the actual P&amp;L, attendance and labour cost (gaps G1-G3) turn them into Binzagr's own numbers.</a:t>
            </a:r>
            <a:endParaRPr lang="en-US" sz="15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548640" y="2377440"/>
            <a:ext cx="10058400" cy="1097280"/>
          </a:xfrm>
          <a:prstGeom prst="rect">
            <a:avLst/>
          </a:prstGeom>
          <a:noFill/>
          <a:ln/>
        </p:spPr>
        <p:txBody>
          <a:bodyPr wrap="square" lIns="0" tIns="0" rIns="0" bIns="0" rtlCol="0" anchor="b"/>
          <a:lstStyle/>
          <a:p>
            <a:pPr algn="l" indent="0" marL="0">
              <a:buNone/>
            </a:pPr>
            <a:r>
              <a:rPr lang="en-US" sz="4000" b="1" dirty="0">
                <a:solidFill>
                  <a:schemeClr val="bg1"/>
                </a:solidFill>
              </a:rPr>
              <a:t>Missing gaps</a:t>
            </a:r>
            <a:endParaRPr lang="en-US" sz="4000" dirty="0"/>
          </a:p>
        </p:txBody>
      </p:sp>
      <p:sp>
        <p:nvSpPr>
          <p:cNvPr id="3" name="Text 0"/>
          <p:cNvSpPr/>
          <p:nvPr>
            <p:ph idx="101" type="body" hasCustomPrompt="1"/>
          </p:nvPr>
        </p:nvSpPr>
        <p:spPr>
          <a:xfrm>
            <a:off x="548640" y="3611880"/>
            <a:ext cx="9601200" cy="914400"/>
          </a:xfrm>
          <a:prstGeom prst="rect">
            <a:avLst/>
          </a:prstGeom>
          <a:noFill/>
          <a:ln/>
        </p:spPr>
        <p:txBody>
          <a:bodyPr wrap="square" lIns="0" tIns="0" rIns="0" bIns="0" rtlCol="0" anchor="t"/>
          <a:lstStyle/>
          <a:p>
            <a:pPr indent="0" marL="0">
              <a:buNone/>
            </a:pPr>
            <a:r>
              <a:rPr lang="en-US" sz="1800" dirty="0">
                <a:solidFill>
                  <a:schemeClr val="accent6"/>
                </a:solidFill>
              </a:rPr>
              <a:t>What research cannot fill: Binzagr's own money, people, codes, and data lost in the export</a:t>
            </a:r>
            <a:endParaRPr lang="en-US" sz="1800" dirty="0"/>
          </a:p>
        </p:txBody>
      </p:sp>
      <p:sp>
        <p:nvSpPr>
          <p:cNvPr id="25" name="Slide Number Placeholder 0"/>
          <p:cNvSpPr>
            <a:spLocks noGrp="1"/>
          </p:cNvSpPr>
          <p:nvPr>
            <p:ph type="sldNum" sz="quarter" idx="4294967295"/>
          </p:nvPr>
        </p:nvSpPr>
        <p:spPr>
          <a:xfrm>
            <a:off x="11247120" y="626364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A8DADC"/>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Five requests turn the simulation into Binzagr's actual P&amp;L</a:t>
            </a:r>
            <a:endParaRPr lang="en-US" sz="3200" dirty="0"/>
          </a:p>
        </p:txBody>
      </p:sp>
      <p:sp>
        <p:nvSpPr>
          <p:cNvPr id="3" name="Shape 1"/>
          <p:cNvSpPr/>
          <p:nvPr/>
        </p:nvSpPr>
        <p:spPr>
          <a:xfrm>
            <a:off x="548640" y="1481328"/>
            <a:ext cx="457200" cy="457200"/>
          </a:xfrm>
          <a:prstGeom prst="ellipse">
            <a:avLst/>
          </a:prstGeom>
          <a:solidFill>
            <a:schemeClr val="accent2"/>
          </a:solidFill>
          <a:ln w="12700">
            <a:solidFill>
              <a:schemeClr val="accent2"/>
            </a:solidFill>
            <a:prstDash val="solid"/>
          </a:ln>
        </p:spPr>
      </p:sp>
      <p:sp>
        <p:nvSpPr>
          <p:cNvPr id="4" name="Text 2"/>
          <p:cNvSpPr txBox="1"/>
          <p:nvPr/>
        </p:nvSpPr>
        <p:spPr>
          <a:xfrm>
            <a:off x="548640" y="1481328"/>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5" name="Text 3"/>
          <p:cNvSpPr txBox="1"/>
          <p:nvPr/>
        </p:nvSpPr>
        <p:spPr>
          <a:xfrm>
            <a:off x="1234440" y="1371600"/>
            <a:ext cx="3931920" cy="685800"/>
          </a:xfrm>
          <a:prstGeom prst="rect">
            <a:avLst/>
          </a:prstGeom>
          <a:noFill/>
          <a:ln/>
        </p:spPr>
        <p:txBody>
          <a:bodyPr wrap="square" lIns="0" tIns="0" rIns="0" bIns="0" rtlCol="0" anchor="ctr"/>
          <a:lstStyle/>
          <a:p>
            <a:pPr indent="0" marL="0">
              <a:buNone/>
            </a:pPr>
            <a:r>
              <a:rPr lang="en-US" sz="1800" b="1" dirty="0">
                <a:solidFill>
                  <a:schemeClr val="tx2"/>
                </a:solidFill>
              </a:rPr>
              <a:t>Actual Jeddah P&amp;L, Feb-Sep</a:t>
            </a:r>
            <a:endParaRPr lang="en-US" sz="1800" dirty="0"/>
          </a:p>
        </p:txBody>
      </p:sp>
      <p:sp>
        <p:nvSpPr>
          <p:cNvPr id="6" name="Text 4"/>
          <p:cNvSpPr txBox="1"/>
          <p:nvPr/>
        </p:nvSpPr>
        <p:spPr>
          <a:xfrm>
            <a:off x="5303520" y="1371600"/>
            <a:ext cx="2377440" cy="685800"/>
          </a:xfrm>
          <a:prstGeom prst="rect">
            <a:avLst/>
          </a:prstGeom>
          <a:noFill/>
          <a:ln/>
        </p:spPr>
        <p:txBody>
          <a:bodyPr wrap="square" lIns="0" tIns="0" rIns="0" bIns="0" rtlCol="0" anchor="ctr"/>
          <a:lstStyle/>
          <a:p>
            <a:pPr indent="0" marL="0">
              <a:buNone/>
            </a:pPr>
            <a:r>
              <a:rPr lang="en-US" sz="1400" b="1" dirty="0">
                <a:solidFill>
                  <a:schemeClr val="accent3"/>
                </a:solidFill>
              </a:rPr>
              <a:t>Salman / Finance</a:t>
            </a:r>
            <a:endParaRPr lang="en-US" sz="1400" dirty="0"/>
          </a:p>
        </p:txBody>
      </p:sp>
      <p:sp>
        <p:nvSpPr>
          <p:cNvPr id="7" name="Text 5"/>
          <p:cNvSpPr txBox="1"/>
          <p:nvPr/>
        </p:nvSpPr>
        <p:spPr>
          <a:xfrm>
            <a:off x="7772400" y="1371600"/>
            <a:ext cx="3840480" cy="685800"/>
          </a:xfrm>
          <a:prstGeom prst="rect">
            <a:avLst/>
          </a:prstGeom>
          <a:noFill/>
          <a:ln/>
        </p:spPr>
        <p:txBody>
          <a:bodyPr wrap="square" lIns="0" tIns="0" rIns="0" bIns="0" rtlCol="0" anchor="ctr"/>
          <a:lstStyle/>
          <a:p>
            <a:pPr indent="0" marL="0">
              <a:buNone/>
            </a:pPr>
            <a:r>
              <a:rPr lang="en-US" sz="1400" dirty="0">
                <a:solidFill>
                  <a:schemeClr val="tx1"/>
                </a:solidFill>
              </a:rPr>
              <a:t>Branch-level monthly totals are enough to start</a:t>
            </a:r>
            <a:endParaRPr lang="en-US" sz="1400" dirty="0"/>
          </a:p>
        </p:txBody>
      </p:sp>
      <p:sp>
        <p:nvSpPr>
          <p:cNvPr id="8" name="Shape 6"/>
          <p:cNvSpPr/>
          <p:nvPr/>
        </p:nvSpPr>
        <p:spPr>
          <a:xfrm>
            <a:off x="548640" y="2377440"/>
            <a:ext cx="457200" cy="457200"/>
          </a:xfrm>
          <a:prstGeom prst="ellipse">
            <a:avLst/>
          </a:prstGeom>
          <a:solidFill>
            <a:schemeClr val="accent2"/>
          </a:solidFill>
          <a:ln w="12700">
            <a:solidFill>
              <a:schemeClr val="accent2"/>
            </a:solidFill>
            <a:prstDash val="solid"/>
          </a:ln>
        </p:spPr>
      </p:sp>
      <p:sp>
        <p:nvSpPr>
          <p:cNvPr id="9" name="Text 7"/>
          <p:cNvSpPr txBox="1"/>
          <p:nvPr/>
        </p:nvSpPr>
        <p:spPr>
          <a:xfrm>
            <a:off x="548640" y="2377440"/>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0" name="Text 8"/>
          <p:cNvSpPr txBox="1"/>
          <p:nvPr/>
        </p:nvSpPr>
        <p:spPr>
          <a:xfrm>
            <a:off x="1234440" y="2267712"/>
            <a:ext cx="3931920" cy="685800"/>
          </a:xfrm>
          <a:prstGeom prst="rect">
            <a:avLst/>
          </a:prstGeom>
          <a:noFill/>
          <a:ln/>
        </p:spPr>
        <p:txBody>
          <a:bodyPr wrap="square" lIns="0" tIns="0" rIns="0" bIns="0" rtlCol="0" anchor="ctr"/>
          <a:lstStyle/>
          <a:p>
            <a:pPr indent="0" marL="0">
              <a:buNone/>
            </a:pPr>
            <a:r>
              <a:rPr lang="en-US" sz="1800" b="1" dirty="0">
                <a:solidFill>
                  <a:schemeClr val="tx2"/>
                </a:solidFill>
              </a:rPr>
              <a:t>Attendance by payroll number</a:t>
            </a:r>
            <a:endParaRPr lang="en-US" sz="1800" dirty="0"/>
          </a:p>
        </p:txBody>
      </p:sp>
      <p:sp>
        <p:nvSpPr>
          <p:cNvPr id="11" name="Text 9"/>
          <p:cNvSpPr txBox="1"/>
          <p:nvPr/>
        </p:nvSpPr>
        <p:spPr>
          <a:xfrm>
            <a:off x="5303520" y="2267712"/>
            <a:ext cx="2377440" cy="685800"/>
          </a:xfrm>
          <a:prstGeom prst="rect">
            <a:avLst/>
          </a:prstGeom>
          <a:noFill/>
          <a:ln/>
        </p:spPr>
        <p:txBody>
          <a:bodyPr wrap="square" lIns="0" tIns="0" rIns="0" bIns="0" rtlCol="0" anchor="ctr"/>
          <a:lstStyle/>
          <a:p>
            <a:pPr indent="0" marL="0">
              <a:buNone/>
            </a:pPr>
            <a:r>
              <a:rPr lang="en-US" sz="1400" b="1" dirty="0">
                <a:solidFill>
                  <a:schemeClr val="accent3"/>
                </a:solidFill>
              </a:rPr>
              <a:t>Badr / HR</a:t>
            </a:r>
            <a:endParaRPr lang="en-US" sz="1400" dirty="0"/>
          </a:p>
        </p:txBody>
      </p:sp>
      <p:sp>
        <p:nvSpPr>
          <p:cNvPr id="12" name="Text 10"/>
          <p:cNvSpPr txBox="1"/>
          <p:nvPr/>
        </p:nvSpPr>
        <p:spPr>
          <a:xfrm>
            <a:off x="7772400" y="2267712"/>
            <a:ext cx="3840480" cy="685800"/>
          </a:xfrm>
          <a:prstGeom prst="rect">
            <a:avLst/>
          </a:prstGeom>
          <a:noFill/>
          <a:ln/>
        </p:spPr>
        <p:txBody>
          <a:bodyPr wrap="square" lIns="0" tIns="0" rIns="0" bIns="0" rtlCol="0" anchor="ctr"/>
          <a:lstStyle/>
          <a:p>
            <a:pPr indent="0" marL="0">
              <a:buNone/>
            </a:pPr>
            <a:r>
              <a:rPr lang="en-US" sz="1400" dirty="0">
                <a:solidFill>
                  <a:schemeClr val="tx1"/>
                </a:solidFill>
              </a:rPr>
              <a:t>Two sites x two weeks to start; same payroll numbers as the user list</a:t>
            </a:r>
            <a:endParaRPr lang="en-US" sz="1400" dirty="0"/>
          </a:p>
        </p:txBody>
      </p:sp>
      <p:sp>
        <p:nvSpPr>
          <p:cNvPr id="13" name="Shape 11"/>
          <p:cNvSpPr/>
          <p:nvPr/>
        </p:nvSpPr>
        <p:spPr>
          <a:xfrm>
            <a:off x="548640" y="3273552"/>
            <a:ext cx="457200" cy="457200"/>
          </a:xfrm>
          <a:prstGeom prst="ellipse">
            <a:avLst/>
          </a:prstGeom>
          <a:solidFill>
            <a:schemeClr val="accent2"/>
          </a:solidFill>
          <a:ln w="12700">
            <a:solidFill>
              <a:schemeClr val="accent2"/>
            </a:solidFill>
            <a:prstDash val="solid"/>
          </a:ln>
        </p:spPr>
      </p:sp>
      <p:sp>
        <p:nvSpPr>
          <p:cNvPr id="14" name="Text 12"/>
          <p:cNvSpPr txBox="1"/>
          <p:nvPr/>
        </p:nvSpPr>
        <p:spPr>
          <a:xfrm>
            <a:off x="548640" y="3273552"/>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3</a:t>
            </a:r>
            <a:endParaRPr lang="en-US" sz="1600" dirty="0"/>
          </a:p>
        </p:txBody>
      </p:sp>
      <p:sp>
        <p:nvSpPr>
          <p:cNvPr id="15" name="Text 13"/>
          <p:cNvSpPr txBox="1"/>
          <p:nvPr/>
        </p:nvSpPr>
        <p:spPr>
          <a:xfrm>
            <a:off x="1234440" y="3163824"/>
            <a:ext cx="3931920" cy="685800"/>
          </a:xfrm>
          <a:prstGeom prst="rect">
            <a:avLst/>
          </a:prstGeom>
          <a:noFill/>
          <a:ln/>
        </p:spPr>
        <p:txBody>
          <a:bodyPr wrap="square" lIns="0" tIns="0" rIns="0" bIns="0" rtlCol="0" anchor="ctr"/>
          <a:lstStyle/>
          <a:p>
            <a:pPr indent="0" marL="0">
              <a:buNone/>
            </a:pPr>
            <a:r>
              <a:rPr lang="en-US" sz="1800" b="1" dirty="0">
                <a:solidFill>
                  <a:schemeClr val="tx2"/>
                </a:solidFill>
              </a:rPr>
              <a:t>Labour cost and headcount</a:t>
            </a:r>
            <a:endParaRPr lang="en-US" sz="1800" dirty="0"/>
          </a:p>
        </p:txBody>
      </p:sp>
      <p:sp>
        <p:nvSpPr>
          <p:cNvPr id="16" name="Text 14"/>
          <p:cNvSpPr txBox="1"/>
          <p:nvPr/>
        </p:nvSpPr>
        <p:spPr>
          <a:xfrm>
            <a:off x="5303520" y="3163824"/>
            <a:ext cx="2377440" cy="685800"/>
          </a:xfrm>
          <a:prstGeom prst="rect">
            <a:avLst/>
          </a:prstGeom>
          <a:noFill/>
          <a:ln/>
        </p:spPr>
        <p:txBody>
          <a:bodyPr wrap="square" lIns="0" tIns="0" rIns="0" bIns="0" rtlCol="0" anchor="ctr"/>
          <a:lstStyle/>
          <a:p>
            <a:pPr indent="0" marL="0">
              <a:buNone/>
            </a:pPr>
            <a:r>
              <a:rPr lang="en-US" sz="1400" b="1" dirty="0">
                <a:solidFill>
                  <a:schemeClr val="accent3"/>
                </a:solidFill>
              </a:rPr>
              <a:t>Finance / HR</a:t>
            </a:r>
            <a:endParaRPr lang="en-US" sz="1400" dirty="0"/>
          </a:p>
        </p:txBody>
      </p:sp>
      <p:sp>
        <p:nvSpPr>
          <p:cNvPr id="17" name="Text 15"/>
          <p:cNvSpPr txBox="1"/>
          <p:nvPr/>
        </p:nvSpPr>
        <p:spPr>
          <a:xfrm>
            <a:off x="7772400" y="3163824"/>
            <a:ext cx="3840480" cy="685800"/>
          </a:xfrm>
          <a:prstGeom prst="rect">
            <a:avLst/>
          </a:prstGeom>
          <a:noFill/>
          <a:ln/>
        </p:spPr>
        <p:txBody>
          <a:bodyPr wrap="square" lIns="0" tIns="0" rIns="0" bIns="0" rtlCol="0" anchor="ctr"/>
          <a:lstStyle/>
          <a:p>
            <a:pPr indent="0" marL="0">
              <a:buNone/>
            </a:pPr>
            <a:r>
              <a:rPr lang="en-US" sz="1400" dirty="0">
                <a:solidFill>
                  <a:schemeClr val="tx1"/>
                </a:solidFill>
              </a:rPr>
              <a:t>One month of total cost and headcount per site</a:t>
            </a:r>
            <a:endParaRPr lang="en-US" sz="1400" dirty="0"/>
          </a:p>
        </p:txBody>
      </p:sp>
      <p:sp>
        <p:nvSpPr>
          <p:cNvPr id="18" name="Shape 16"/>
          <p:cNvSpPr/>
          <p:nvPr/>
        </p:nvSpPr>
        <p:spPr>
          <a:xfrm>
            <a:off x="548640" y="4169664"/>
            <a:ext cx="457200" cy="457200"/>
          </a:xfrm>
          <a:prstGeom prst="ellipse">
            <a:avLst/>
          </a:prstGeom>
          <a:solidFill>
            <a:schemeClr val="accent2"/>
          </a:solidFill>
          <a:ln w="12700">
            <a:solidFill>
              <a:schemeClr val="accent2"/>
            </a:solidFill>
            <a:prstDash val="solid"/>
          </a:ln>
        </p:spPr>
      </p:sp>
      <p:sp>
        <p:nvSpPr>
          <p:cNvPr id="19" name="Text 17"/>
          <p:cNvSpPr txBox="1"/>
          <p:nvPr/>
        </p:nvSpPr>
        <p:spPr>
          <a:xfrm>
            <a:off x="548640" y="4169664"/>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4</a:t>
            </a:r>
            <a:endParaRPr lang="en-US" sz="1600" dirty="0"/>
          </a:p>
        </p:txBody>
      </p:sp>
      <p:sp>
        <p:nvSpPr>
          <p:cNvPr id="20" name="Text 18"/>
          <p:cNvSpPr txBox="1"/>
          <p:nvPr/>
        </p:nvSpPr>
        <p:spPr>
          <a:xfrm>
            <a:off x="1234440" y="4059936"/>
            <a:ext cx="3931920" cy="685800"/>
          </a:xfrm>
          <a:prstGeom prst="rect">
            <a:avLst/>
          </a:prstGeom>
          <a:noFill/>
          <a:ln/>
        </p:spPr>
        <p:txBody>
          <a:bodyPr wrap="square" lIns="0" tIns="0" rIns="0" bIns="0" rtlCol="0" anchor="ctr"/>
          <a:lstStyle/>
          <a:p>
            <a:pPr indent="0" marL="0">
              <a:buNone/>
            </a:pPr>
            <a:r>
              <a:rPr lang="en-US" sz="1800" b="1" dirty="0">
                <a:solidFill>
                  <a:schemeClr val="tx2"/>
                </a:solidFill>
              </a:rPr>
              <a:t>Rate card per client</a:t>
            </a:r>
            <a:endParaRPr lang="en-US" sz="1800" dirty="0"/>
          </a:p>
        </p:txBody>
      </p:sp>
      <p:sp>
        <p:nvSpPr>
          <p:cNvPr id="21" name="Text 19"/>
          <p:cNvSpPr txBox="1"/>
          <p:nvPr/>
        </p:nvSpPr>
        <p:spPr>
          <a:xfrm>
            <a:off x="5303520" y="4059936"/>
            <a:ext cx="2377440" cy="685800"/>
          </a:xfrm>
          <a:prstGeom prst="rect">
            <a:avLst/>
          </a:prstGeom>
          <a:noFill/>
          <a:ln/>
        </p:spPr>
        <p:txBody>
          <a:bodyPr wrap="square" lIns="0" tIns="0" rIns="0" bIns="0" rtlCol="0" anchor="ctr"/>
          <a:lstStyle/>
          <a:p>
            <a:pPr indent="0" marL="0">
              <a:buNone/>
            </a:pPr>
            <a:r>
              <a:rPr lang="en-US" sz="1400" b="1" dirty="0">
                <a:solidFill>
                  <a:schemeClr val="accent3"/>
                </a:solidFill>
              </a:rPr>
              <a:t>Finance / Commercial</a:t>
            </a:r>
            <a:endParaRPr lang="en-US" sz="1400" dirty="0"/>
          </a:p>
        </p:txBody>
      </p:sp>
      <p:sp>
        <p:nvSpPr>
          <p:cNvPr id="22" name="Text 20"/>
          <p:cNvSpPr txBox="1"/>
          <p:nvPr/>
        </p:nvSpPr>
        <p:spPr>
          <a:xfrm>
            <a:off x="7772400" y="4059936"/>
            <a:ext cx="3840480" cy="685800"/>
          </a:xfrm>
          <a:prstGeom prst="rect">
            <a:avLst/>
          </a:prstGeom>
          <a:noFill/>
          <a:ln/>
        </p:spPr>
        <p:txBody>
          <a:bodyPr wrap="square" lIns="0" tIns="0" rIns="0" bIns="0" rtlCol="0" anchor="ctr"/>
          <a:lstStyle/>
          <a:p>
            <a:pPr indent="0" marL="0">
              <a:buNone/>
            </a:pPr>
            <a:r>
              <a:rPr lang="en-US" sz="1400" dirty="0">
                <a:solidFill>
                  <a:schemeClr val="tx1"/>
                </a:solidFill>
              </a:rPr>
              <a:t>The sample client rates Badr offered, then the 5 external clients</a:t>
            </a:r>
            <a:endParaRPr lang="en-US" sz="1400" dirty="0"/>
          </a:p>
        </p:txBody>
      </p:sp>
      <p:sp>
        <p:nvSpPr>
          <p:cNvPr id="23" name="Shape 21"/>
          <p:cNvSpPr/>
          <p:nvPr/>
        </p:nvSpPr>
        <p:spPr>
          <a:xfrm>
            <a:off x="548640" y="5065776"/>
            <a:ext cx="457200" cy="457200"/>
          </a:xfrm>
          <a:prstGeom prst="ellipse">
            <a:avLst/>
          </a:prstGeom>
          <a:solidFill>
            <a:schemeClr val="accent2"/>
          </a:solidFill>
          <a:ln w="12700">
            <a:solidFill>
              <a:schemeClr val="accent2"/>
            </a:solidFill>
            <a:prstDash val="solid"/>
          </a:ln>
        </p:spPr>
      </p:sp>
      <p:sp>
        <p:nvSpPr>
          <p:cNvPr id="24" name="Text 22"/>
          <p:cNvSpPr txBox="1"/>
          <p:nvPr/>
        </p:nvSpPr>
        <p:spPr>
          <a:xfrm>
            <a:off x="548640" y="5065776"/>
            <a:ext cx="457200" cy="457200"/>
          </a:xfrm>
          <a:prstGeom prst="rect">
            <a:avLst/>
          </a:prstGeom>
          <a:noFill/>
          <a:ln/>
        </p:spPr>
        <p:txBody>
          <a:bodyPr wrap="square" lIns="0" tIns="0" rIns="0" bIns="0" rtlCol="0" anchor="ctr"/>
          <a:lstStyle/>
          <a:p>
            <a:pPr algn="ctr" indent="0" marL="0">
              <a:buNone/>
            </a:pPr>
            <a:r>
              <a:rPr lang="en-US" sz="1600" b="1" dirty="0">
                <a:solidFill>
                  <a:schemeClr val="bg1"/>
                </a:solidFill>
              </a:rPr>
              <a:t>5</a:t>
            </a:r>
            <a:endParaRPr lang="en-US" sz="1600" dirty="0"/>
          </a:p>
        </p:txBody>
      </p:sp>
      <p:sp>
        <p:nvSpPr>
          <p:cNvPr id="25" name="Text 23"/>
          <p:cNvSpPr txBox="1"/>
          <p:nvPr/>
        </p:nvSpPr>
        <p:spPr>
          <a:xfrm>
            <a:off x="1234440" y="4956048"/>
            <a:ext cx="3931920" cy="685800"/>
          </a:xfrm>
          <a:prstGeom prst="rect">
            <a:avLst/>
          </a:prstGeom>
          <a:noFill/>
          <a:ln/>
        </p:spPr>
        <p:txBody>
          <a:bodyPr wrap="square" lIns="0" tIns="0" rIns="0" bIns="0" rtlCol="0" anchor="ctr"/>
          <a:lstStyle/>
          <a:p>
            <a:pPr indent="0" marL="0">
              <a:buNone/>
            </a:pPr>
            <a:r>
              <a:rPr lang="en-US" sz="1800" b="1" dirty="0">
                <a:solidFill>
                  <a:schemeClr val="tx2"/>
                </a:solidFill>
              </a:rPr>
              <a:t>Site register</a:t>
            </a:r>
            <a:endParaRPr lang="en-US" sz="1800" dirty="0"/>
          </a:p>
        </p:txBody>
      </p:sp>
      <p:sp>
        <p:nvSpPr>
          <p:cNvPr id="26" name="Text 24"/>
          <p:cNvSpPr txBox="1"/>
          <p:nvPr/>
        </p:nvSpPr>
        <p:spPr>
          <a:xfrm>
            <a:off x="5303520" y="4956048"/>
            <a:ext cx="2377440" cy="685800"/>
          </a:xfrm>
          <a:prstGeom prst="rect">
            <a:avLst/>
          </a:prstGeom>
          <a:noFill/>
          <a:ln/>
        </p:spPr>
        <p:txBody>
          <a:bodyPr wrap="square" lIns="0" tIns="0" rIns="0" bIns="0" rtlCol="0" anchor="ctr"/>
          <a:lstStyle/>
          <a:p>
            <a:pPr indent="0" marL="0">
              <a:buNone/>
            </a:pPr>
            <a:r>
              <a:rPr lang="en-US" sz="1400" b="1" dirty="0">
                <a:solidFill>
                  <a:schemeClr val="accent3"/>
                </a:solidFill>
              </a:rPr>
              <a:t>Badr / Operations</a:t>
            </a:r>
            <a:endParaRPr lang="en-US" sz="1400" dirty="0"/>
          </a:p>
        </p:txBody>
      </p:sp>
      <p:sp>
        <p:nvSpPr>
          <p:cNvPr id="27" name="Text 25"/>
          <p:cNvSpPr txBox="1"/>
          <p:nvPr/>
        </p:nvSpPr>
        <p:spPr>
          <a:xfrm>
            <a:off x="7772400" y="4956048"/>
            <a:ext cx="3840480" cy="685800"/>
          </a:xfrm>
          <a:prstGeom prst="rect">
            <a:avLst/>
          </a:prstGeom>
          <a:noFill/>
          <a:ln/>
        </p:spPr>
        <p:txBody>
          <a:bodyPr wrap="square" lIns="0" tIns="0" rIns="0" bIns="0" rtlCol="0" anchor="ctr"/>
          <a:lstStyle/>
          <a:p>
            <a:pPr indent="0" marL="0">
              <a:buNone/>
            </a:pPr>
            <a:r>
              <a:rPr lang="en-US" sz="1400" dirty="0">
                <a:solidFill>
                  <a:schemeClr val="tx1"/>
                </a:solidFill>
              </a:rPr>
              <a:t>Name, ambient / chilled / frozen, status per site</a:t>
            </a:r>
            <a:endParaRPr lang="en-US" sz="1400" dirty="0"/>
          </a:p>
        </p:txBody>
      </p:sp>
      <p:sp>
        <p:nvSpPr>
          <p:cNvPr id="28" name="Text 26"/>
          <p:cNvSpPr txBox="1"/>
          <p:nvPr/>
        </p:nvSpPr>
        <p:spPr>
          <a:xfrm>
            <a:off x="548640" y="5715000"/>
            <a:ext cx="11064240" cy="502920"/>
          </a:xfrm>
          <a:prstGeom prst="rect">
            <a:avLst/>
          </a:prstGeom>
          <a:noFill/>
          <a:ln/>
        </p:spPr>
        <p:txBody>
          <a:bodyPr wrap="square" lIns="0" tIns="0" rIns="0" bIns="0" rtlCol="0" anchor="t"/>
          <a:lstStyle/>
          <a:p>
            <a:pPr indent="0" marL="0">
              <a:buNone/>
            </a:pPr>
            <a:r>
              <a:rPr lang="en-US" sz="1300" dirty="0">
                <a:solidFill>
                  <a:schemeClr val="accent5"/>
                </a:solidFill>
              </a:rPr>
              <a:t>Plus one quick check: Binzagr's current cost per case and per pallet. 18 more gaps (unexplained logins, job titles, billing volumes, code meanings, re-exports, history) are in the Data Requests document and workbook.</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65760"/>
            <a:ext cx="11064240" cy="777240"/>
          </a:xfrm>
          <a:prstGeom prst="rect">
            <a:avLst/>
          </a:prstGeom>
          <a:noFill/>
          <a:ln/>
        </p:spPr>
        <p:txBody>
          <a:bodyPr wrap="square" lIns="0" tIns="0" rIns="0" bIns="0" rtlCol="0" anchor="ctr"/>
          <a:lstStyle/>
          <a:p>
            <a:pPr algn="l" indent="0" marL="0">
              <a:buNone/>
            </a:pPr>
            <a:r>
              <a:rPr lang="en-US" sz="3200" b="1" dirty="0">
                <a:solidFill>
                  <a:schemeClr val="tx2"/>
                </a:solidFill>
              </a:rPr>
              <a:t>Small samples of Binzagr data will validate the simulation early</a:t>
            </a:r>
            <a:endParaRPr lang="en-US" sz="3200" dirty="0"/>
          </a:p>
        </p:txBody>
      </p:sp>
      <p:sp>
        <p:nvSpPr>
          <p:cNvPr id="3" name="val 0"/>
          <p:cNvSpPr/>
          <p:nvPr/>
        </p:nvSpPr>
        <p:spPr>
          <a:xfrm>
            <a:off x="548640" y="1371600"/>
            <a:ext cx="5394960" cy="1280160"/>
          </a:xfrm>
          <a:prstGeom prst="roundRect">
            <a:avLst>
              <a:gd name="adj" fmla="val 5714"/>
            </a:avLst>
          </a:prstGeom>
          <a:solidFill>
            <a:schemeClr val="bg2"/>
          </a:solidFill>
          <a:ln w="12700">
            <a:solidFill>
              <a:schemeClr val="bg2"/>
            </a:solidFill>
            <a:prstDash val="solid"/>
          </a:ln>
        </p:spPr>
      </p:sp>
      <p:sp>
        <p:nvSpPr>
          <p:cNvPr id="4" name="Text 2"/>
          <p:cNvSpPr txBox="1"/>
          <p:nvPr/>
        </p:nvSpPr>
        <p:spPr>
          <a:xfrm>
            <a:off x="822960" y="1536192"/>
            <a:ext cx="4846320" cy="365760"/>
          </a:xfrm>
          <a:prstGeom prst="rect">
            <a:avLst/>
          </a:prstGeom>
          <a:noFill/>
          <a:ln/>
        </p:spPr>
        <p:txBody>
          <a:bodyPr wrap="square" lIns="0" tIns="0" rIns="0" bIns="0" rtlCol="0" anchor="t"/>
          <a:lstStyle/>
          <a:p>
            <a:pPr indent="0" marL="0">
              <a:buNone/>
            </a:pPr>
            <a:r>
              <a:rPr lang="en-US" sz="1600" b="1" dirty="0">
                <a:solidFill>
                  <a:schemeClr val="tx2"/>
                </a:solidFill>
              </a:rPr>
              <a:t>Clock-in sample by payroll number</a:t>
            </a:r>
            <a:endParaRPr lang="en-US" sz="1600" dirty="0"/>
          </a:p>
        </p:txBody>
      </p:sp>
      <p:sp>
        <p:nvSpPr>
          <p:cNvPr id="5" name="Text 3"/>
          <p:cNvSpPr txBox="1"/>
          <p:nvPr/>
        </p:nvSpPr>
        <p:spPr>
          <a:xfrm>
            <a:off x="822960" y="1938528"/>
            <a:ext cx="2651760" cy="548640"/>
          </a:xfrm>
          <a:prstGeom prst="rect">
            <a:avLst/>
          </a:prstGeom>
          <a:noFill/>
          <a:ln/>
        </p:spPr>
        <p:txBody>
          <a:bodyPr wrap="square" lIns="0" tIns="0" rIns="0" bIns="0" rtlCol="0" anchor="t"/>
          <a:lstStyle/>
          <a:p>
            <a:pPr indent="0" marL="0">
              <a:buNone/>
            </a:pPr>
            <a:r>
              <a:rPr lang="en-US" sz="1300" dirty="0">
                <a:solidFill>
                  <a:schemeClr val="tx1"/>
                </a:solidFill>
              </a:rPr>
              <a:t>vs simulated paid hours and head count</a:t>
            </a:r>
            <a:endParaRPr lang="en-US" sz="1300" dirty="0"/>
          </a:p>
        </p:txBody>
      </p:sp>
      <p:sp>
        <p:nvSpPr>
          <p:cNvPr id="6" name="Text 4"/>
          <p:cNvSpPr txBox="1"/>
          <p:nvPr/>
        </p:nvSpPr>
        <p:spPr>
          <a:xfrm>
            <a:off x="3474720" y="193852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within +/-15% per site-month</a:t>
            </a:r>
            <a:endParaRPr lang="en-US" sz="1300" dirty="0"/>
          </a:p>
        </p:txBody>
      </p:sp>
      <p:sp>
        <p:nvSpPr>
          <p:cNvPr id="7" name="val 1"/>
          <p:cNvSpPr/>
          <p:nvPr/>
        </p:nvSpPr>
        <p:spPr>
          <a:xfrm>
            <a:off x="6217920" y="1371600"/>
            <a:ext cx="5394960" cy="1280160"/>
          </a:xfrm>
          <a:prstGeom prst="roundRect">
            <a:avLst>
              <a:gd name="adj" fmla="val 5714"/>
            </a:avLst>
          </a:prstGeom>
          <a:solidFill>
            <a:schemeClr val="bg2"/>
          </a:solidFill>
          <a:ln w="12700">
            <a:solidFill>
              <a:schemeClr val="bg2"/>
            </a:solidFill>
            <a:prstDash val="solid"/>
          </a:ln>
        </p:spPr>
      </p:sp>
      <p:sp>
        <p:nvSpPr>
          <p:cNvPr id="8" name="Text 6"/>
          <p:cNvSpPr txBox="1"/>
          <p:nvPr/>
        </p:nvSpPr>
        <p:spPr>
          <a:xfrm>
            <a:off x="6492240" y="1536192"/>
            <a:ext cx="4846320" cy="365760"/>
          </a:xfrm>
          <a:prstGeom prst="rect">
            <a:avLst/>
          </a:prstGeom>
          <a:noFill/>
          <a:ln/>
        </p:spPr>
        <p:txBody>
          <a:bodyPr wrap="square" lIns="0" tIns="0" rIns="0" bIns="0" rtlCol="0" anchor="t"/>
          <a:lstStyle/>
          <a:p>
            <a:pPr indent="0" marL="0">
              <a:buNone/>
            </a:pPr>
            <a:r>
              <a:rPr lang="en-US" sz="1600" b="1" dirty="0">
                <a:solidFill>
                  <a:schemeClr val="tx2"/>
                </a:solidFill>
              </a:rPr>
              <a:t>Your cost per case and per pallet</a:t>
            </a:r>
            <a:endParaRPr lang="en-US" sz="1600" dirty="0"/>
          </a:p>
        </p:txBody>
      </p:sp>
      <p:sp>
        <p:nvSpPr>
          <p:cNvPr id="9" name="Text 7"/>
          <p:cNvSpPr txBox="1"/>
          <p:nvPr/>
        </p:nvSpPr>
        <p:spPr>
          <a:xfrm>
            <a:off x="6492240" y="1938528"/>
            <a:ext cx="2651760" cy="548640"/>
          </a:xfrm>
          <a:prstGeom prst="rect">
            <a:avLst/>
          </a:prstGeom>
          <a:noFill/>
          <a:ln/>
        </p:spPr>
        <p:txBody>
          <a:bodyPr wrap="square" lIns="0" tIns="0" rIns="0" bIns="0" rtlCol="0" anchor="t"/>
          <a:lstStyle/>
          <a:p>
            <a:pPr indent="0" marL="0">
              <a:buNone/>
            </a:pPr>
            <a:r>
              <a:rPr lang="en-US" sz="1300" dirty="0">
                <a:solidFill>
                  <a:schemeClr val="tx1"/>
                </a:solidFill>
              </a:rPr>
              <a:t>vs simulated SAR 0.77-1.02 per case picked, 12.10-16.06 per pallet received</a:t>
            </a:r>
            <a:endParaRPr lang="en-US" sz="1300" dirty="0"/>
          </a:p>
        </p:txBody>
      </p:sp>
      <p:sp>
        <p:nvSpPr>
          <p:cNvPr id="10" name="Text 8"/>
          <p:cNvSpPr txBox="1"/>
          <p:nvPr/>
        </p:nvSpPr>
        <p:spPr>
          <a:xfrm>
            <a:off x="9144000" y="193852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within +/-20% per site-month</a:t>
            </a:r>
            <a:endParaRPr lang="en-US" sz="1300" dirty="0"/>
          </a:p>
        </p:txBody>
      </p:sp>
      <p:sp>
        <p:nvSpPr>
          <p:cNvPr id="11" name="val 2"/>
          <p:cNvSpPr/>
          <p:nvPr/>
        </p:nvSpPr>
        <p:spPr>
          <a:xfrm>
            <a:off x="548640" y="2880360"/>
            <a:ext cx="5394960" cy="1280160"/>
          </a:xfrm>
          <a:prstGeom prst="roundRect">
            <a:avLst>
              <a:gd name="adj" fmla="val 5714"/>
            </a:avLst>
          </a:prstGeom>
          <a:solidFill>
            <a:schemeClr val="bg2"/>
          </a:solidFill>
          <a:ln w="12700">
            <a:solidFill>
              <a:schemeClr val="bg2"/>
            </a:solidFill>
            <a:prstDash val="solid"/>
          </a:ln>
        </p:spPr>
      </p:sp>
      <p:sp>
        <p:nvSpPr>
          <p:cNvPr id="12" name="Text 10"/>
          <p:cNvSpPr txBox="1"/>
          <p:nvPr/>
        </p:nvSpPr>
        <p:spPr>
          <a:xfrm>
            <a:off x="822960" y="3044952"/>
            <a:ext cx="4846320" cy="365760"/>
          </a:xfrm>
          <a:prstGeom prst="rect">
            <a:avLst/>
          </a:prstGeom>
          <a:noFill/>
          <a:ln/>
        </p:spPr>
        <p:txBody>
          <a:bodyPr wrap="square" lIns="0" tIns="0" rIns="0" bIns="0" rtlCol="0" anchor="t"/>
          <a:lstStyle/>
          <a:p>
            <a:pPr indent="0" marL="0">
              <a:buNone/>
            </a:pPr>
            <a:r>
              <a:rPr lang="en-US" sz="1600" b="1" dirty="0">
                <a:solidFill>
                  <a:schemeClr val="tx2"/>
                </a:solidFill>
              </a:rPr>
              <a:t>One month of labour cost</a:t>
            </a:r>
            <a:endParaRPr lang="en-US" sz="1600" dirty="0"/>
          </a:p>
        </p:txBody>
      </p:sp>
      <p:sp>
        <p:nvSpPr>
          <p:cNvPr id="13" name="Text 11"/>
          <p:cNvSpPr txBox="1"/>
          <p:nvPr/>
        </p:nvSpPr>
        <p:spPr>
          <a:xfrm>
            <a:off x="822960" y="3447288"/>
            <a:ext cx="2651760" cy="548640"/>
          </a:xfrm>
          <a:prstGeom prst="rect">
            <a:avLst/>
          </a:prstGeom>
          <a:noFill/>
          <a:ln/>
        </p:spPr>
        <p:txBody>
          <a:bodyPr wrap="square" lIns="0" tIns="0" rIns="0" bIns="0" rtlCol="0" anchor="t"/>
          <a:lstStyle/>
          <a:p>
            <a:pPr indent="0" marL="0">
              <a:buNone/>
            </a:pPr>
            <a:r>
              <a:rPr lang="en-US" sz="1300" dirty="0">
                <a:solidFill>
                  <a:schemeClr val="tx1"/>
                </a:solidFill>
              </a:rPr>
              <a:t>vs SAR 23.86 per paid hour</a:t>
            </a:r>
            <a:endParaRPr lang="en-US" sz="1300" dirty="0"/>
          </a:p>
        </p:txBody>
      </p:sp>
      <p:sp>
        <p:nvSpPr>
          <p:cNvPr id="14" name="Text 12"/>
          <p:cNvSpPr txBox="1"/>
          <p:nvPr/>
        </p:nvSpPr>
        <p:spPr>
          <a:xfrm>
            <a:off x="3474720" y="344728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inside SAR 16.25-31.81 per hour</a:t>
            </a:r>
            <a:endParaRPr lang="en-US" sz="1300" dirty="0"/>
          </a:p>
        </p:txBody>
      </p:sp>
      <p:sp>
        <p:nvSpPr>
          <p:cNvPr id="15" name="val 3"/>
          <p:cNvSpPr/>
          <p:nvPr/>
        </p:nvSpPr>
        <p:spPr>
          <a:xfrm>
            <a:off x="6217920" y="2880360"/>
            <a:ext cx="5394960" cy="1280160"/>
          </a:xfrm>
          <a:prstGeom prst="roundRect">
            <a:avLst>
              <a:gd name="adj" fmla="val 5714"/>
            </a:avLst>
          </a:prstGeom>
          <a:solidFill>
            <a:schemeClr val="bg2"/>
          </a:solidFill>
          <a:ln w="12700">
            <a:solidFill>
              <a:schemeClr val="bg2"/>
            </a:solidFill>
            <a:prstDash val="solid"/>
          </a:ln>
        </p:spPr>
      </p:sp>
      <p:sp>
        <p:nvSpPr>
          <p:cNvPr id="16" name="Text 14"/>
          <p:cNvSpPr txBox="1"/>
          <p:nvPr/>
        </p:nvSpPr>
        <p:spPr>
          <a:xfrm>
            <a:off x="6492240" y="3044952"/>
            <a:ext cx="4846320" cy="365760"/>
          </a:xfrm>
          <a:prstGeom prst="rect">
            <a:avLst/>
          </a:prstGeom>
          <a:noFill/>
          <a:ln/>
        </p:spPr>
        <p:txBody>
          <a:bodyPr wrap="square" lIns="0" tIns="0" rIns="0" bIns="0" rtlCol="0" anchor="t"/>
          <a:lstStyle/>
          <a:p>
            <a:pPr indent="0" marL="0">
              <a:buNone/>
            </a:pPr>
            <a:r>
              <a:rPr lang="en-US" sz="1600" b="1" dirty="0">
                <a:solidFill>
                  <a:schemeClr val="tx2"/>
                </a:solidFill>
              </a:rPr>
              <a:t>Time-and-motion study</a:t>
            </a:r>
            <a:endParaRPr lang="en-US" sz="1600" dirty="0"/>
          </a:p>
        </p:txBody>
      </p:sp>
      <p:sp>
        <p:nvSpPr>
          <p:cNvPr id="17" name="Text 15"/>
          <p:cNvSpPr txBox="1"/>
          <p:nvPr/>
        </p:nvSpPr>
        <p:spPr>
          <a:xfrm>
            <a:off x="6492240" y="3447288"/>
            <a:ext cx="2651760" cy="548640"/>
          </a:xfrm>
          <a:prstGeom prst="rect">
            <a:avLst/>
          </a:prstGeom>
          <a:noFill/>
          <a:ln/>
        </p:spPr>
        <p:txBody>
          <a:bodyPr wrap="square" lIns="0" tIns="0" rIns="0" bIns="0" rtlCol="0" anchor="t"/>
          <a:lstStyle/>
          <a:p>
            <a:pPr indent="0" marL="0">
              <a:buNone/>
            </a:pPr>
            <a:r>
              <a:rPr lang="en-US" sz="1300" dirty="0">
                <a:solidFill>
                  <a:schemeClr val="tx1"/>
                </a:solidFill>
              </a:rPr>
              <a:t>vs our standards by activity and line size</a:t>
            </a:r>
            <a:endParaRPr lang="en-US" sz="1300" dirty="0"/>
          </a:p>
        </p:txBody>
      </p:sp>
      <p:sp>
        <p:nvSpPr>
          <p:cNvPr id="18" name="Text 16"/>
          <p:cNvSpPr txBox="1"/>
          <p:nvPr/>
        </p:nvSpPr>
        <p:spPr>
          <a:xfrm>
            <a:off x="9144000" y="344728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within +/-25% for 8 of 10</a:t>
            </a:r>
            <a:endParaRPr lang="en-US" sz="1300" dirty="0"/>
          </a:p>
        </p:txBody>
      </p:sp>
      <p:sp>
        <p:nvSpPr>
          <p:cNvPr id="19" name="val 4"/>
          <p:cNvSpPr/>
          <p:nvPr/>
        </p:nvSpPr>
        <p:spPr>
          <a:xfrm>
            <a:off x="548640" y="4389120"/>
            <a:ext cx="5394960" cy="1280160"/>
          </a:xfrm>
          <a:prstGeom prst="roundRect">
            <a:avLst>
              <a:gd name="adj" fmla="val 5714"/>
            </a:avLst>
          </a:prstGeom>
          <a:solidFill>
            <a:schemeClr val="bg2"/>
          </a:solidFill>
          <a:ln w="12700">
            <a:solidFill>
              <a:schemeClr val="bg2"/>
            </a:solidFill>
            <a:prstDash val="solid"/>
          </a:ln>
        </p:spPr>
      </p:sp>
      <p:sp>
        <p:nvSpPr>
          <p:cNvPr id="20" name="Text 18"/>
          <p:cNvSpPr txBox="1"/>
          <p:nvPr/>
        </p:nvSpPr>
        <p:spPr>
          <a:xfrm>
            <a:off x="822960" y="4553712"/>
            <a:ext cx="4846320" cy="365760"/>
          </a:xfrm>
          <a:prstGeom prst="rect">
            <a:avLst/>
          </a:prstGeom>
          <a:noFill/>
          <a:ln/>
        </p:spPr>
        <p:txBody>
          <a:bodyPr wrap="square" lIns="0" tIns="0" rIns="0" bIns="0" rtlCol="0" anchor="t"/>
          <a:lstStyle/>
          <a:p>
            <a:pPr indent="0" marL="0">
              <a:buNone/>
            </a:pPr>
            <a:r>
              <a:rPr lang="en-US" sz="1600" b="1" dirty="0">
                <a:solidFill>
                  <a:schemeClr val="tx2"/>
                </a:solidFill>
              </a:rPr>
              <a:t>Sample client rates</a:t>
            </a:r>
            <a:endParaRPr lang="en-US" sz="1600" dirty="0"/>
          </a:p>
        </p:txBody>
      </p:sp>
      <p:sp>
        <p:nvSpPr>
          <p:cNvPr id="21" name="Text 19"/>
          <p:cNvSpPr txBox="1"/>
          <p:nvPr/>
        </p:nvSpPr>
        <p:spPr>
          <a:xfrm>
            <a:off x="822960" y="4956048"/>
            <a:ext cx="2651760" cy="548640"/>
          </a:xfrm>
          <a:prstGeom prst="rect">
            <a:avLst/>
          </a:prstGeom>
          <a:noFill/>
          <a:ln/>
        </p:spPr>
        <p:txBody>
          <a:bodyPr wrap="square" lIns="0" tIns="0" rIns="0" bIns="0" rtlCol="0" anchor="t"/>
          <a:lstStyle/>
          <a:p>
            <a:pPr indent="0" marL="0">
              <a:buNone/>
            </a:pPr>
            <a:r>
              <a:rPr lang="en-US" sz="1300" dirty="0">
                <a:solidFill>
                  <a:schemeClr val="tx1"/>
                </a:solidFill>
              </a:rPr>
              <a:t>vs simulated labour per unit</a:t>
            </a:r>
            <a:endParaRPr lang="en-US" sz="1300" dirty="0"/>
          </a:p>
        </p:txBody>
      </p:sp>
      <p:sp>
        <p:nvSpPr>
          <p:cNvPr id="22" name="Text 20"/>
          <p:cNvSpPr txBox="1"/>
          <p:nvPr/>
        </p:nvSpPr>
        <p:spPr>
          <a:xfrm>
            <a:off x="3474720" y="495604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gaps explained once cost per case is in</a:t>
            </a:r>
            <a:endParaRPr lang="en-US" sz="1300" dirty="0"/>
          </a:p>
        </p:txBody>
      </p:sp>
      <p:sp>
        <p:nvSpPr>
          <p:cNvPr id="23" name="val 5"/>
          <p:cNvSpPr/>
          <p:nvPr/>
        </p:nvSpPr>
        <p:spPr>
          <a:xfrm>
            <a:off x="6217920" y="4389120"/>
            <a:ext cx="5394960" cy="1280160"/>
          </a:xfrm>
          <a:prstGeom prst="roundRect">
            <a:avLst>
              <a:gd name="adj" fmla="val 5714"/>
            </a:avLst>
          </a:prstGeom>
          <a:solidFill>
            <a:schemeClr val="bg2"/>
          </a:solidFill>
          <a:ln w="12700">
            <a:solidFill>
              <a:schemeClr val="bg2"/>
            </a:solidFill>
            <a:prstDash val="solid"/>
          </a:ln>
        </p:spPr>
      </p:sp>
      <p:sp>
        <p:nvSpPr>
          <p:cNvPr id="24" name="Text 22"/>
          <p:cNvSpPr txBox="1"/>
          <p:nvPr/>
        </p:nvSpPr>
        <p:spPr>
          <a:xfrm>
            <a:off x="6492240" y="4553712"/>
            <a:ext cx="4846320" cy="365760"/>
          </a:xfrm>
          <a:prstGeom prst="rect">
            <a:avLst/>
          </a:prstGeom>
          <a:noFill/>
          <a:ln/>
        </p:spPr>
        <p:txBody>
          <a:bodyPr wrap="square" lIns="0" tIns="0" rIns="0" bIns="0" rtlCol="0" anchor="t"/>
          <a:lstStyle/>
          <a:p>
            <a:pPr indent="0" marL="0">
              <a:buNone/>
            </a:pPr>
            <a:r>
              <a:rPr lang="en-US" sz="1600" b="1" dirty="0">
                <a:solidFill>
                  <a:schemeClr val="tx2"/>
                </a:solidFill>
              </a:rPr>
              <a:t>Top risk logins identified</a:t>
            </a:r>
            <a:endParaRPr lang="en-US" sz="1600" dirty="0"/>
          </a:p>
        </p:txBody>
      </p:sp>
      <p:sp>
        <p:nvSpPr>
          <p:cNvPr id="25" name="Text 23"/>
          <p:cNvSpPr txBox="1"/>
          <p:nvPr/>
        </p:nvSpPr>
        <p:spPr>
          <a:xfrm>
            <a:off x="6492240" y="4956048"/>
            <a:ext cx="2651760" cy="548640"/>
          </a:xfrm>
          <a:prstGeom prst="rect">
            <a:avLst/>
          </a:prstGeom>
          <a:noFill/>
          <a:ln/>
        </p:spPr>
        <p:txBody>
          <a:bodyPr wrap="square" lIns="0" tIns="0" rIns="0" bIns="0" rtlCol="0" anchor="t"/>
          <a:lstStyle/>
          <a:p>
            <a:pPr indent="0" marL="0">
              <a:buNone/>
            </a:pPr>
            <a:r>
              <a:rPr lang="en-US" sz="1300" dirty="0">
                <a:solidFill>
                  <a:schemeClr val="tx1"/>
                </a:solidFill>
              </a:rPr>
              <a:t>vs badge-sharing tiers</a:t>
            </a:r>
            <a:endParaRPr lang="en-US" sz="1300" dirty="0"/>
          </a:p>
        </p:txBody>
      </p:sp>
      <p:sp>
        <p:nvSpPr>
          <p:cNvPr id="26" name="Text 24"/>
          <p:cNvSpPr txBox="1"/>
          <p:nvPr/>
        </p:nvSpPr>
        <p:spPr>
          <a:xfrm>
            <a:off x="9144000" y="4956048"/>
            <a:ext cx="2286000" cy="548640"/>
          </a:xfrm>
          <a:prstGeom prst="rect">
            <a:avLst/>
          </a:prstGeom>
          <a:noFill/>
          <a:ln/>
        </p:spPr>
        <p:txBody>
          <a:bodyPr wrap="square" lIns="0" tIns="0" rIns="0" bIns="0" rtlCol="0" anchor="t"/>
          <a:lstStyle/>
          <a:p>
            <a:pPr indent="0" marL="0">
              <a:buNone/>
            </a:pPr>
            <a:r>
              <a:rPr lang="en-US" sz="1300" b="1" dirty="0">
                <a:solidFill>
                  <a:schemeClr val="accent3"/>
                </a:solidFill>
              </a:rPr>
              <a:t>&gt;= 70% of high-risk explained</a:t>
            </a:r>
            <a:endParaRPr lang="en-US" sz="1300" dirty="0"/>
          </a:p>
        </p:txBody>
      </p:sp>
      <p:sp>
        <p:nvSpPr>
          <p:cNvPr id="27" name="Text 25"/>
          <p:cNvSpPr txBox="1"/>
          <p:nvPr/>
        </p:nvSpPr>
        <p:spPr>
          <a:xfrm>
            <a:off x="548640" y="5897880"/>
            <a:ext cx="11064240" cy="365760"/>
          </a:xfrm>
          <a:prstGeom prst="rect">
            <a:avLst/>
          </a:prstGeom>
          <a:noFill/>
          <a:ln/>
        </p:spPr>
        <p:txBody>
          <a:bodyPr wrap="square" lIns="0" tIns="0" rIns="0" bIns="0" rtlCol="0" anchor="t"/>
          <a:lstStyle/>
          <a:p>
            <a:pPr indent="0" marL="0">
              <a:buNone/>
            </a:pPr>
            <a:r>
              <a:rPr lang="en-US" sz="1300" dirty="0">
                <a:solidFill>
                  <a:schemeClr val="accent5"/>
                </a:solidFill>
              </a:rPr>
              <a:t>Already checked without Binzagr: 22 of 24 simulation checks pass (2 information warnings). AR ageing and closed-outlet lists validate the distribution side.</a:t>
            </a:r>
            <a:endParaRPr lang="en-US" sz="1300" dirty="0"/>
          </a:p>
        </p:txBody>
      </p:sp>
      <p:sp>
        <p:nvSpPr>
          <p:cNvPr id="25" name="Slide Number Placeholder 0"/>
          <p:cNvSpPr>
            <a:spLocks noGrp="1"/>
          </p:cNvSpPr>
          <p:nvPr>
            <p:ph type="sldNum" sz="quarter" idx="4294967295"/>
          </p:nvPr>
        </p:nvSpPr>
        <p:spPr>
          <a:xfrm>
            <a:off x="11247120" y="63550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7C8B96"/>
                </a:solidFill>
              </a:defRPr>
            </a:lvl1pPr>
          </a:lstStyle>
          <a:p>
            <a:pPr algn="l"/>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Binzagr PoV Data">
  <a:themeElements>
    <a:clrScheme name="Binzagr PoV Data">
      <a:dk1>
        <a:srgbClr val="1B2631"/>
      </a:dk1>
      <a:lt1>
        <a:srgbClr val="FFFFFF"/>
      </a:lt1>
      <a:dk2>
        <a:srgbClr val="0F3443"/>
      </a:dk2>
      <a:lt2>
        <a:srgbClr val="EEF2F4"/>
      </a:lt2>
      <a:accent1>
        <a:srgbClr val="0F3443"/>
      </a:accent1>
      <a:accent2>
        <a:srgbClr val="D98E04"/>
      </a:accent2>
      <a:accent3>
        <a:srgbClr val="2A9D8F"/>
      </a:accent3>
      <a:accent4>
        <a:srgbClr val="B3261E"/>
      </a:accent4>
      <a:accent5>
        <a:srgbClr val="7C8B96"/>
      </a:accent5>
      <a:accent6>
        <a:srgbClr val="A8DADC"/>
      </a:accent6>
      <a:hlink>
        <a:srgbClr val="2A9D8F"/>
      </a:hlink>
      <a:folHlink>
        <a:srgbClr val="7C8B96"/>
      </a:folHlink>
    </a:clrScheme>
    <a:fontScheme name="Binzagr PoV Data">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AethericAI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Binzagr PoV - data cleaning, simulation and gaps</dc:title>
  <dc:subject>PptxGenJS Presentation</dc:subject>
  <dc:creator>AethericAI</dc:creator>
  <cp:lastModifiedBy>AethericAI</cp:lastModifiedBy>
  <cp:revision>1</cp:revision>
  <dcterms:created xsi:type="dcterms:W3CDTF">2026-10-22T12:47:11Z</dcterms:created>
  <dcterms:modified xsi:type="dcterms:W3CDTF">2026-10-22T12:47:11Z</dcterms:modified>
</cp:coreProperties>
</file>