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charts/chart3.xml" ContentType="application/vnd.openxmlformats-officedocument.drawingml.chart+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charts/chart4.xml" ContentType="application/vnd.openxmlformats-officedocument.drawingml.chart+xml"/>
  <Override PartName="/ppt/slideMasters/slideMaster21.xml" ContentType="application/vnd.openxmlformats-officedocument.presentationml.slideMaster+xml"/>
  <Override PartName="/ppt/slides/slide21.xml" ContentType="application/vnd.openxmlformats-officedocument.presentationml.slide+xml"/>
  <Override PartName="/ppt/charts/chart5.xml" ContentType="application/vnd.openxmlformats-officedocument.drawingml.chart+xml"/>
  <Override PartName="/ppt/charts/chart6.xml" ContentType="application/vnd.openxmlformats-officedocument.drawingml.chart+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charts/chart7.xml" ContentType="application/vnd.openxmlformats-officedocument.drawingml.chart+xml"/>
  <Override PartName="/ppt/slideMasters/slideMaster29.xml" ContentType="application/vnd.openxmlformats-officedocument.presentationml.slideMaster+xml"/>
  <Override PartName="/ppt/slides/slide29.xml" ContentType="application/vnd.openxmlformats-officedocument.presentationml.slide+xml"/>
  <Override PartName="/ppt/charts/chart8.xml" ContentType="application/vnd.openxmlformats-officedocument.drawingml.chart+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charts/chart9.xml" ContentType="application/vnd.openxmlformats-officedocument.drawingml.chart+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charts/chart10.xml" ContentType="application/vnd.openxmlformats-officedocument.drawingml.chart+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6605f507-674a-d11d-cf11-26f0969a3172}">
          <p14:sldIdLst>
            <p14:sldId id="256"/>
            <p14:sldId id="257"/>
            <p14:sldId id="258"/>
          </p14:sldIdLst>
        </p14:section>
        <p14:section name="Scope of the PoV" id="{dcceb121-2149-1961-301c-2989f92b403a}">
          <p14:sldIdLst>
            <p14:sldId id="259"/>
            <p14:sldId id="260"/>
            <p14:sldId id="261"/>
            <p14:sldId id="262"/>
          </p14:sldIdLst>
        </p14:section>
        <p14:section name="How we cleaned the data" id="{0ae9f8cf-73d2-880e-5f17-984a3a678277}">
          <p14:sldIdLst>
            <p14:sldId id="263"/>
            <p14:sldId id="264"/>
            <p14:sldId id="265"/>
            <p14:sldId id="266"/>
          </p14:sldIdLst>
        </p14:section>
        <p14:section name="Anomaly flags" id="{70ecb8f2-35f8-3e6d-482b-13d2bb08d536}">
          <p14:sldIdLst>
            <p14:sldId id="267"/>
            <p14:sldId id="268"/>
            <p14:sldId id="269"/>
            <p14:sldId id="270"/>
            <p14:sldId id="271"/>
            <p14:sldId id="272"/>
            <p14:sldId id="273"/>
            <p14:sldId id="274"/>
            <p14:sldId id="275"/>
            <p14:sldId id="276"/>
            <p14:sldId id="277"/>
            <p14:sldId id="278"/>
            <p14:sldId id="279"/>
          </p14:sldIdLst>
        </p14:section>
        <p14:section name="How we simulated the data" id="{815b8f73-7a0d-c5af-803f-f3d85b86a223}">
          <p14:sldIdLst>
            <p14:sldId id="280"/>
            <p14:sldId id="281"/>
            <p14:sldId id="282"/>
            <p14:sldId id="283"/>
            <p14:sldId id="284"/>
            <p14:sldId id="285"/>
            <p14:sldId id="286"/>
            <p14:sldId id="287"/>
          </p14:sldIdLst>
        </p14:section>
        <p14:section name="What we can predict" id="{ddaca5a8-c862-e982-de76-3a58efcb4073}">
          <p14:sldIdLst>
            <p14:sldId id="288"/>
            <p14:sldId id="289"/>
            <p14:sldId id="290"/>
          </p14:sldIdLst>
        </p14:section>
        <p14:section name="Findings and conclusion" id="{9dfe7067-01de-a69e-0fe0-c0ddbc682be1}">
          <p14:sldIdLst>
            <p14:sldId id="291"/>
            <p14:sldId id="292"/>
            <p14:sldId id="293"/>
            <p14:sldId id="294"/>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3443"/>
                </a:solidFill>
                <a:latin typeface="+mn-lt"/>
              </a:defRPr>
            </a:pPr>
            <a:r>
              <a:rPr sz="1300" b="0" i="0" u="none" strike="noStrike">
                <a:solidFill>
                  <a:srgbClr val="0F3443"/>
                </a:solidFill>
                <a:latin typeface="+mn-lt"/>
              </a:rPr>
              <a:t>People in an average month, Feb-Sep 2026</a:t>
            </a:r>
          </a:p>
        </c:rich>
      </c:tx>
      <c:layout/>
      <c:overlay val="0"/>
    </c:title>
    <c:autoTitleDeleted val="0"/>
    <c:plotArea>
      <c:layout/>
      <c:barChart>
        <c:barDir val="bar"/>
        <c:grouping val="clustered"/>
        <c:varyColors val="0"/>
        <c:ser>
          <c:idx val="0"/>
          <c:order val="0"/>
          <c:tx>
            <c:strRef>
              <c:f>Sheet1!$B$1</c:f>
              <c:strCache>
                <c:ptCount val="1"/>
                <c:pt idx="0">
                  <c:v>People</c:v>
                </c:pt>
              </c:strCache>
            </c:strRef>
          </c:tx>
          <c:spPr>
            <a:solidFill>
              <a:srgbClr val="0F3443"/>
            </a:solidFill>
            <a:effectLst/>
          </c:spPr>
          <c:invertIfNegative val="0"/>
          <c:dLbls>
            <c:numFmt formatCode="#,##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cat>
            <c:multiLvlStrRef>
              <c:f>Sheet1!$A$2:$A$6</c:f>
              <c:multiLvlStrCache>
                <c:ptCount val="5"/>
                <c:lvl>
                  <c:pt idx="0">
                    <c:v>Listed active in WMS user list</c:v>
                  </c:pt>
                  <c:pt idx="1">
                    <c:v>Employee ids that scan</c:v>
                  </c:pt>
                  <c:pt idx="2">
                    <c:v>Payroll people that scan</c:v>
                  </c:pt>
                  <c:pt idx="3">
                    <c:v>Paid FTE (base)</c:v>
                  </c:pt>
                  <c:pt idx="4">
                    <c:v>FTE the scans show</c:v>
                  </c:pt>
                </c:lvl>
              </c:multiLvlStrCache>
            </c:multiLvlStrRef>
          </c:cat>
          <c:val>
            <c:numRef>
              <c:f>Sheet1!$B$2:$B$6</c:f>
              <c:numCache>
                <c:formatCode>General</c:formatCode>
                <c:ptCount val="5"/>
                <c:pt idx="0">
                  <c:v>269</c:v>
                </c:pt>
                <c:pt idx="1">
                  <c:v>202</c:v>
                </c:pt>
                <c:pt idx="2">
                  <c:v>138</c:v>
                </c:pt>
                <c:pt idx="3">
                  <c:v>161</c:v>
                </c:pt>
                <c:pt idx="4">
                  <c:v>115</c:v>
                </c:pt>
              </c:numCache>
            </c:numRef>
          </c:val>
        </c:ser>
        <c:dLbls>
          <c:numFmt formatCode="#,##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3E8EB"/>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3443"/>
                </a:solidFill>
                <a:latin typeface="+mn-lt"/>
              </a:defRPr>
            </a:pPr>
            <a:r>
              <a:rPr sz="1300" b="0" i="0" u="none" strike="noStrike">
                <a:solidFill>
                  <a:srgbClr val="0F3443"/>
                </a:solidFill>
                <a:latin typeface="+mn-lt"/>
              </a:rPr>
              <a:t>% of paid hours with no scan, by site</a:t>
            </a:r>
          </a:p>
        </c:rich>
      </c:tx>
      <c:layout/>
      <c:overlay val="0"/>
    </c:title>
    <c:autoTitleDeleted val="0"/>
    <c:plotArea>
      <c:layout/>
      <c:barChart>
        <c:barDir val="col"/>
        <c:grouping val="clustered"/>
        <c:varyColors val="0"/>
        <c:ser>
          <c:idx val="0"/>
          <c:order val="0"/>
          <c:tx>
            <c:strRef>
              <c:f>Sheet1!$B$1</c:f>
              <c:strCache>
                <c:ptCount val="1"/>
                <c:pt idx="0">
                  <c:v>Paid time with no scan</c:v>
                </c:pt>
              </c:strCache>
            </c:strRef>
          </c:tx>
          <c:spPr>
            <a:solidFill>
              <a:srgbClr val="D98E04"/>
            </a:solidFill>
            <a:effectLst/>
          </c:spPr>
          <c:invertIfNegative val="0"/>
          <c:dLbls>
            <c:numFmt formatCode="0.0&quot;%&quot;"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cat>
            <c:multiLvlStrRef>
              <c:f>Sheet1!$A$2:$A$8</c:f>
              <c:multiLvlStrCache>
                <c:ptCount val="7"/>
                <c:lvl>
                  <c:pt idx="0">
                    <c:v>2100-04</c:v>
                  </c:pt>
                  <c:pt idx="1">
                    <c:v>2100-07</c:v>
                  </c:pt>
                  <c:pt idx="2">
                    <c:v>2100-01</c:v>
                  </c:pt>
                  <c:pt idx="3">
                    <c:v>2100-12</c:v>
                  </c:pt>
                  <c:pt idx="4">
                    <c:v>2100-15</c:v>
                  </c:pt>
                  <c:pt idx="5">
                    <c:v>2100-14</c:v>
                  </c:pt>
                  <c:pt idx="6">
                    <c:v>2100</c:v>
                  </c:pt>
                </c:lvl>
              </c:multiLvlStrCache>
            </c:multiLvlStrRef>
          </c:cat>
          <c:val>
            <c:numRef>
              <c:f>Sheet1!$B$2:$B$8</c:f>
              <c:numCache>
                <c:formatCode>General</c:formatCode>
                <c:ptCount val="7"/>
                <c:pt idx="0">
                  <c:v>49.5</c:v>
                </c:pt>
                <c:pt idx="1">
                  <c:v>63.8</c:v>
                </c:pt>
                <c:pt idx="2">
                  <c:v>66.7</c:v>
                </c:pt>
                <c:pt idx="3">
                  <c:v>70.6</c:v>
                </c:pt>
                <c:pt idx="4">
                  <c:v>74.9</c:v>
                </c:pt>
                <c:pt idx="5">
                  <c:v>82.2</c:v>
                </c:pt>
                <c:pt idx="6">
                  <c:v>87.5</c:v>
                </c:pt>
              </c:numCache>
            </c:numRef>
          </c:val>
        </c:ser>
        <c:dLbls>
          <c:numFmt formatCode="0.0&quot;%&quot;"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max val="100"/>
        </c:scaling>
        <c:delete val="1"/>
        <c:axPos val="l"/>
        <c:majorGridlines>
          <c:spPr>
            <a:ln w="6350" cap="flat">
              <a:solidFill>
                <a:srgbClr val="E3E8EB"/>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3443"/>
                </a:solidFill>
                <a:latin typeface="+mn-lt"/>
              </a:defRPr>
            </a:pPr>
            <a:r>
              <a:rPr sz="1300" b="0" i="0" u="none" strike="noStrike">
                <a:solidFill>
                  <a:srgbClr val="0F3443"/>
                </a:solidFill>
                <a:latin typeface="+mn-lt"/>
              </a:rPr>
              <a:t>Logins with the most high / medium-risk sessions</a:t>
            </a:r>
          </a:p>
        </c:rich>
      </c:tx>
      <c:layout/>
      <c:overlay val="0"/>
    </c:title>
    <c:autoTitleDeleted val="0"/>
    <c:plotArea>
      <c:layout/>
      <c:barChart>
        <c:barDir val="bar"/>
        <c:grouping val="clustered"/>
        <c:varyColors val="0"/>
        <c:ser>
          <c:idx val="0"/>
          <c:order val="0"/>
          <c:tx>
            <c:strRef>
              <c:f>Sheet1!$B$1</c:f>
              <c:strCache>
                <c:ptCount val="1"/>
                <c:pt idx="0">
                  <c:v>High + medium risk sessions</c:v>
                </c:pt>
              </c:strCache>
            </c:strRef>
          </c:tx>
          <c:spPr>
            <a:solidFill>
              <a:srgbClr val="B3261E"/>
            </a:solidFill>
            <a:effectLst/>
          </c:spPr>
          <c:invertIfNegative val="0"/>
          <c:dLbls>
            <c:numFmt formatCode="#,##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cat>
            <c:multiLvlStrRef>
              <c:f>Sheet1!$A$2:$A$8</c:f>
              <c:multiLvlStrCache>
                <c:ptCount val="7"/>
                <c:lvl>
                  <c:pt idx="0">
                    <c:v>MDAA210004</c:v>
                  </c:pt>
                  <c:pt idx="1">
                    <c:v>HM1008</c:v>
                  </c:pt>
                  <c:pt idx="2">
                    <c:v>AHH2100004</c:v>
                  </c:pt>
                  <c:pt idx="3">
                    <c:v>MDM210001 + 210007</c:v>
                  </c:pt>
                  <c:pt idx="4">
                    <c:v>MHA210004</c:v>
                  </c:pt>
                  <c:pt idx="5">
                    <c:v>BB210004</c:v>
                  </c:pt>
                  <c:pt idx="6">
                    <c:v>BHAS210004</c:v>
                  </c:pt>
                </c:lvl>
              </c:multiLvlStrCache>
            </c:multiLvlStrRef>
          </c:cat>
          <c:val>
            <c:numRef>
              <c:f>Sheet1!$B$2:$B$8</c:f>
              <c:numCache>
                <c:formatCode>General</c:formatCode>
                <c:ptCount val="7"/>
                <c:pt idx="0">
                  <c:v>99</c:v>
                </c:pt>
                <c:pt idx="1">
                  <c:v>57</c:v>
                </c:pt>
                <c:pt idx="2">
                  <c:v>34</c:v>
                </c:pt>
                <c:pt idx="3">
                  <c:v>31</c:v>
                </c:pt>
                <c:pt idx="4">
                  <c:v>25</c:v>
                </c:pt>
                <c:pt idx="5">
                  <c:v>22</c:v>
                </c:pt>
                <c:pt idx="6">
                  <c:v>21</c:v>
                </c:pt>
              </c:numCache>
            </c:numRef>
          </c:val>
        </c:ser>
        <c:dLbls>
          <c:numFmt formatCode="#,##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3E8EB"/>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3443"/>
                </a:solidFill>
                <a:latin typeface="+mn-lt"/>
              </a:defRPr>
            </a:pPr>
            <a:r>
              <a:rPr sz="1300" b="0" i="0" u="none" strike="noStrike">
                <a:solidFill>
                  <a:srgbClr val="0F3443"/>
                </a:solidFill>
                <a:latin typeface="+mn-lt"/>
              </a:rPr>
              <a:t>WMS scans per month (thousands)</a:t>
            </a:r>
          </a:p>
        </c:rich>
      </c:tx>
      <c:layout/>
      <c:overlay val="0"/>
    </c:title>
    <c:autoTitleDeleted val="0"/>
    <c:plotArea>
      <c:layout/>
      <c:lineChart>
        <c:varyColors val="0"/>
        <c:ser>
          <c:idx val="0"/>
          <c:order val="0"/>
          <c:tx>
            <c:strRef>
              <c:f>Sheet1!$B$1</c:f>
              <c:strCache>
                <c:ptCount val="1"/>
                <c:pt idx="0">
                  <c:v>2100-01</c:v>
                </c:pt>
              </c:strCache>
            </c:strRef>
          </c:tx>
          <c:spPr>
            <a:solidFill>
              <a:srgbClr val="0F3443"/>
            </a:solidFill>
            <a:ln w="38100" cap="flat">
              <a:solidFill>
                <a:srgbClr val="0F3443"/>
              </a:solidFill>
              <a:prstDash val="solid"/>
              <a:round/>
            </a:ln>
            <a:effectLst/>
          </c:spPr>
          <c:invertIfNegative val="0"/>
          <c:dLbls>
            <c:numFmt formatCode="#,##0" sourceLinked="0"/>
            <c:txPr>
              <a:bodyPr/>
              <a:lstStyle/>
              <a:p>
                <a:pPr>
                  <a:defRPr b="0" i="0" strike="noStrike" sz="1100" u="none">
                    <a:solidFill>
                      <a:srgbClr val="1B2631"/>
                    </a:solidFill>
                    <a:latin typeface="+mn-lt"/>
                  </a:defRPr>
                </a:pPr>
              </a:p>
            </c:txPr>
            <c:showLegendKey val="0"/>
            <c:showVal val="0"/>
            <c:showCatName val="0"/>
            <c:showSerName val="0"/>
            <c:showPercent val="0"/>
            <c:showBubbleSize val="0"/>
            <c:showLeaderLines val="0"/>
          </c:dLbls>
          <c:marker>
            <c:symbol val="circle"/>
            <c:size val="7"/>
            <c:spPr>
              <a:solidFill>
                <a:srgbClr val="0F3443"/>
              </a:solidFill>
              <a:ln w="9525" cap="flat">
                <a:solidFill>
                  <a:srgbClr val="0F3443"/>
                </a:solidFill>
                <a:prstDash val="solid"/>
                <a:round/>
              </a:ln>
              <a:effectLst/>
            </c:spPr>
          </c:marker>
          <c:cat>
            <c:multiLvlStrRef>
              <c:f>Sheet1!$A$2:$A$9</c:f>
              <c:multiLvlStrCache>
                <c:ptCount val="8"/>
                <c:lvl>
                  <c:pt idx="0">
                    <c:v>Feb</c:v>
                  </c:pt>
                  <c:pt idx="1">
                    <c:v>Mar</c:v>
                  </c:pt>
                  <c:pt idx="2">
                    <c:v>Apr</c:v>
                  </c:pt>
                  <c:pt idx="3">
                    <c:v>May</c:v>
                  </c:pt>
                  <c:pt idx="4">
                    <c:v>Jun</c:v>
                  </c:pt>
                  <c:pt idx="5">
                    <c:v>Jul</c:v>
                  </c:pt>
                  <c:pt idx="6">
                    <c:v>Aug</c:v>
                  </c:pt>
                  <c:pt idx="7">
                    <c:v>Sep</c:v>
                  </c:pt>
                </c:lvl>
              </c:multiLvlStrCache>
            </c:multiLvlStrRef>
          </c:cat>
          <c:val>
            <c:numRef>
              <c:f>Sheet1!$B$2:$B$9</c:f>
              <c:numCache>
                <c:formatCode>General</c:formatCode>
                <c:ptCount val="8"/>
                <c:pt idx="0">
                  <c:v>103.8</c:v>
                </c:pt>
                <c:pt idx="1">
                  <c:v>86.8</c:v>
                </c:pt>
                <c:pt idx="2">
                  <c:v>100.7</c:v>
                </c:pt>
                <c:pt idx="3">
                  <c:v>107</c:v>
                </c:pt>
                <c:pt idx="4">
                  <c:v>99.4</c:v>
                </c:pt>
                <c:pt idx="5">
                  <c:v>117.4</c:v>
                </c:pt>
                <c:pt idx="6">
                  <c:v>46</c:v>
                </c:pt>
                <c:pt idx="7">
                  <c:v>0.1</c:v>
                </c:pt>
              </c:numCache>
            </c:numRef>
          </c:val>
          <c:smooth val="0"/>
        </c:ser>
        <c:ser>
          <c:idx val="1"/>
          <c:order val="1"/>
          <c:tx>
            <c:strRef>
              <c:f>Sheet1!$C$1</c:f>
              <c:strCache>
                <c:ptCount val="1"/>
                <c:pt idx="0">
                  <c:v>2100-07</c:v>
                </c:pt>
              </c:strCache>
            </c:strRef>
          </c:tx>
          <c:spPr>
            <a:solidFill>
              <a:srgbClr val="2A9D8F"/>
            </a:solidFill>
            <a:ln w="38100" cap="flat">
              <a:solidFill>
                <a:srgbClr val="2A9D8F"/>
              </a:solidFill>
              <a:prstDash val="solid"/>
              <a:round/>
            </a:ln>
            <a:effectLst/>
          </c:spPr>
          <c:invertIfNegative val="0"/>
          <c:dLbls>
            <c:numFmt formatCode="#,##0" sourceLinked="0"/>
            <c:txPr>
              <a:bodyPr/>
              <a:lstStyle/>
              <a:p>
                <a:pPr>
                  <a:defRPr b="0" i="0" strike="noStrike" sz="1100" u="none">
                    <a:solidFill>
                      <a:srgbClr val="1B2631"/>
                    </a:solidFill>
                    <a:latin typeface="+mn-lt"/>
                  </a:defRPr>
                </a:pPr>
              </a:p>
            </c:txPr>
            <c:showLegendKey val="0"/>
            <c:showVal val="0"/>
            <c:showCatName val="0"/>
            <c:showSerName val="0"/>
            <c:showPercent val="0"/>
            <c:showBubbleSize val="0"/>
            <c:showLeaderLines val="0"/>
          </c:dLbls>
          <c:marker>
            <c:symbol val="circle"/>
            <c:size val="7"/>
            <c:spPr>
              <a:solidFill>
                <a:srgbClr val="2A9D8F"/>
              </a:solidFill>
              <a:ln w="9525" cap="flat">
                <a:solidFill>
                  <a:srgbClr val="2A9D8F"/>
                </a:solidFill>
                <a:prstDash val="solid"/>
                <a:round/>
              </a:ln>
              <a:effectLst/>
            </c:spPr>
          </c:marker>
          <c:cat>
            <c:multiLvlStrRef>
              <c:f>Sheet1!$A$2:$A$9</c:f>
              <c:multiLvlStrCache>
                <c:ptCount val="8"/>
                <c:lvl>
                  <c:pt idx="0">
                    <c:v>Feb</c:v>
                  </c:pt>
                  <c:pt idx="1">
                    <c:v>Mar</c:v>
                  </c:pt>
                  <c:pt idx="2">
                    <c:v>Apr</c:v>
                  </c:pt>
                  <c:pt idx="3">
                    <c:v>May</c:v>
                  </c:pt>
                  <c:pt idx="4">
                    <c:v>Jun</c:v>
                  </c:pt>
                  <c:pt idx="5">
                    <c:v>Jul</c:v>
                  </c:pt>
                  <c:pt idx="6">
                    <c:v>Aug</c:v>
                  </c:pt>
                  <c:pt idx="7">
                    <c:v>Sep</c:v>
                  </c:pt>
                </c:lvl>
              </c:multiLvlStrCache>
            </c:multiLvlStrRef>
          </c:cat>
          <c:val>
            <c:numRef>
              <c:f>Sheet1!$C$2:$C$9</c:f>
              <c:numCache>
                <c:formatCode>General</c:formatCode>
                <c:ptCount val="8"/>
                <c:pt idx="0">
                  <c:v>36.5</c:v>
                </c:pt>
                <c:pt idx="1">
                  <c:v>22.7</c:v>
                </c:pt>
                <c:pt idx="2">
                  <c:v>24.6</c:v>
                </c:pt>
                <c:pt idx="3">
                  <c:v>25.8</c:v>
                </c:pt>
                <c:pt idx="4">
                  <c:v>25.8</c:v>
                </c:pt>
                <c:pt idx="5">
                  <c:v>25.4</c:v>
                </c:pt>
                <c:pt idx="6">
                  <c:v>96.2</c:v>
                </c:pt>
                <c:pt idx="7">
                  <c:v>130.5</c:v>
                </c:pt>
              </c:numCache>
            </c:numRef>
          </c:val>
          <c:smooth val="0"/>
        </c:ser>
        <c:ser>
          <c:idx val="2"/>
          <c:order val="2"/>
          <c:tx>
            <c:strRef>
              <c:f>Sheet1!$D$1</c:f>
              <c:strCache>
                <c:ptCount val="1"/>
                <c:pt idx="0">
                  <c:v>2100-12</c:v>
                </c:pt>
              </c:strCache>
            </c:strRef>
          </c:tx>
          <c:spPr>
            <a:solidFill>
              <a:srgbClr val="B3261E"/>
            </a:solidFill>
            <a:ln w="38100" cap="flat">
              <a:solidFill>
                <a:srgbClr val="B3261E"/>
              </a:solidFill>
              <a:prstDash val="solid"/>
              <a:round/>
            </a:ln>
            <a:effectLst/>
          </c:spPr>
          <c:invertIfNegative val="0"/>
          <c:dLbls>
            <c:numFmt formatCode="#,##0" sourceLinked="0"/>
            <c:txPr>
              <a:bodyPr/>
              <a:lstStyle/>
              <a:p>
                <a:pPr>
                  <a:defRPr b="0" i="0" strike="noStrike" sz="1100" u="none">
                    <a:solidFill>
                      <a:srgbClr val="1B2631"/>
                    </a:solidFill>
                    <a:latin typeface="+mn-lt"/>
                  </a:defRPr>
                </a:pPr>
              </a:p>
            </c:txPr>
            <c:showLegendKey val="0"/>
            <c:showVal val="0"/>
            <c:showCatName val="0"/>
            <c:showSerName val="0"/>
            <c:showPercent val="0"/>
            <c:showBubbleSize val="0"/>
            <c:showLeaderLines val="0"/>
          </c:dLbls>
          <c:marker>
            <c:symbol val="circle"/>
            <c:size val="7"/>
            <c:spPr>
              <a:solidFill>
                <a:srgbClr val="B3261E"/>
              </a:solidFill>
              <a:ln w="9525" cap="flat">
                <a:solidFill>
                  <a:srgbClr val="B3261E"/>
                </a:solidFill>
                <a:prstDash val="solid"/>
                <a:round/>
              </a:ln>
              <a:effectLst/>
            </c:spPr>
          </c:marker>
          <c:cat>
            <c:multiLvlStrRef>
              <c:f>Sheet1!$A$2:$A$9</c:f>
              <c:multiLvlStrCache>
                <c:ptCount val="8"/>
                <c:lvl>
                  <c:pt idx="0">
                    <c:v>Feb</c:v>
                  </c:pt>
                  <c:pt idx="1">
                    <c:v>Mar</c:v>
                  </c:pt>
                  <c:pt idx="2">
                    <c:v>Apr</c:v>
                  </c:pt>
                  <c:pt idx="3">
                    <c:v>May</c:v>
                  </c:pt>
                  <c:pt idx="4">
                    <c:v>Jun</c:v>
                  </c:pt>
                  <c:pt idx="5">
                    <c:v>Jul</c:v>
                  </c:pt>
                  <c:pt idx="6">
                    <c:v>Aug</c:v>
                  </c:pt>
                  <c:pt idx="7">
                    <c:v>Sep</c:v>
                  </c:pt>
                </c:lvl>
              </c:multiLvlStrCache>
            </c:multiLvlStrRef>
          </c:cat>
          <c:val>
            <c:numRef>
              <c:f>Sheet1!$D$2:$D$9</c:f>
              <c:numCache>
                <c:formatCode>General</c:formatCode>
                <c:ptCount val="8"/>
                <c:pt idx="0">
                  <c:v>118.8</c:v>
                </c:pt>
                <c:pt idx="1">
                  <c:v>109.9</c:v>
                </c:pt>
                <c:pt idx="2">
                  <c:v>106.4</c:v>
                </c:pt>
                <c:pt idx="3">
                  <c:v>0.4</c:v>
                </c:pt>
                <c:pt idx="4">
                  <c:v>0.1</c:v>
                </c:pt>
                <c:pt idx="5">
                  <c:v>0</c:v>
                </c:pt>
                <c:pt idx="6">
                  <c:v>0</c:v>
                </c:pt>
                <c:pt idx="7">
                  <c:v>0</c:v>
                </c:pt>
              </c:numCache>
            </c:numRef>
          </c:val>
          <c:smooth val="0"/>
        </c:ser>
        <c:dLbls>
          <c:numFmt formatCode="#,##0" sourceLinked="0"/>
          <c:txPr>
            <a:bodyPr/>
            <a:lstStyle/>
            <a:p>
              <a:pPr>
                <a:defRPr b="0" i="0" strike="noStrike" sz="1100" u="none">
                  <a:solidFill>
                    <a:srgbClr val="1B2631"/>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8EB"/>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200">
              <a:latin typeface="+mn-lt"/>
              <a:cs typeface="+mn-lt"/>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3443"/>
                </a:solidFill>
                <a:latin typeface="+mn-lt"/>
              </a:defRPr>
            </a:pPr>
            <a:r>
              <a:rPr sz="1300" b="0" i="0" u="none" strike="noStrike">
                <a:solidFill>
                  <a:srgbClr val="0F3443"/>
                </a:solidFill>
                <a:latin typeface="+mn-lt"/>
              </a:rPr>
              <a:t>Case picking: SAR per loose case</a:t>
            </a:r>
          </a:p>
        </c:rich>
      </c:tx>
      <c:layout/>
      <c:overlay val="0"/>
    </c:title>
    <c:autoTitleDeleted val="0"/>
    <c:plotArea>
      <c:layout/>
      <c:barChart>
        <c:barDir val="col"/>
        <c:grouping val="clustered"/>
        <c:varyColors val="0"/>
        <c:ser>
          <c:idx val="0"/>
          <c:order val="0"/>
          <c:tx>
            <c:strRef>
              <c:f>Sheet1!$B$1</c:f>
              <c:strCache>
                <c:ptCount val="1"/>
                <c:pt idx="0">
                  <c:v>SAR per case</c:v>
                </c:pt>
              </c:strCache>
            </c:strRef>
          </c:tx>
          <c:spPr>
            <a:solidFill>
              <a:srgbClr val="7C8B96"/>
            </a:solidFill>
            <a:effectLst/>
          </c:spPr>
          <c:invertIfNegative val="0"/>
          <c:dLbls>
            <c:numFmt formatCode="0.0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dPt>
            <c:idx val="0"/>
            <c:invertIfNegative val="0"/>
            <c:bubble3D val="0"/>
            <c:spPr>
              <a:solidFill>
                <a:srgbClr val="7C8B96"/>
              </a:solidFill>
              <a:effectLst/>
            </c:spPr>
          </c:dPt>
          <c:dPt>
            <c:idx val="1"/>
            <c:invertIfNegative val="0"/>
            <c:bubble3D val="0"/>
            <c:spPr>
              <a:solidFill>
                <a:srgbClr val="7C8B96"/>
              </a:solidFill>
              <a:effectLst/>
            </c:spPr>
          </c:dPt>
          <c:dPt>
            <c:idx val="2"/>
            <c:invertIfNegative val="0"/>
            <c:bubble3D val="0"/>
            <c:spPr>
              <a:solidFill>
                <a:srgbClr val="2A9D8F"/>
              </a:solidFill>
              <a:effectLst/>
            </c:spPr>
          </c:dPt>
          <c:dPt>
            <c:idx val="3"/>
            <c:invertIfNegative val="0"/>
            <c:bubble3D val="0"/>
            <c:spPr>
              <a:solidFill>
                <a:srgbClr val="B3261E"/>
              </a:solidFill>
              <a:effectLst/>
            </c:spPr>
          </c:dPt>
          <c:cat>
            <c:multiLvlStrRef>
              <c:f>Sheet1!$A$2:$A$5</c:f>
              <c:multiLvlStrCache>
                <c:ptCount val="4"/>
                <c:lvl>
                  <c:pt idx="0">
                    <c:v>Client price (low)</c:v>
                  </c:pt>
                  <c:pt idx="1">
                    <c:v>Client price (high)</c:v>
                  </c:pt>
                  <c:pt idx="2">
                    <c:v>Labour, worked time</c:v>
                  </c:pt>
                  <c:pt idx="3">
                    <c:v>Labour, all paid days</c:v>
                  </c:pt>
                </c:lvl>
              </c:multiLvlStrCache>
            </c:multiLvlStrRef>
          </c:cat>
          <c:val>
            <c:numRef>
              <c:f>Sheet1!$B$2:$B$5</c:f>
              <c:numCache>
                <c:formatCode>General</c:formatCode>
                <c:ptCount val="4"/>
                <c:pt idx="0">
                  <c:v>0.5</c:v>
                </c:pt>
                <c:pt idx="1">
                  <c:v>0.8</c:v>
                </c:pt>
                <c:pt idx="2">
                  <c:v>0.77</c:v>
                </c:pt>
                <c:pt idx="3">
                  <c:v>1.02</c:v>
                </c:pt>
              </c:numCache>
            </c:numRef>
          </c:val>
        </c:ser>
        <c:dLbls>
          <c:numFmt formatCode="0.0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3E8EB"/>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3443"/>
                </a:solidFill>
                <a:latin typeface="+mn-lt"/>
              </a:defRPr>
            </a:pPr>
            <a:r>
              <a:rPr sz="1300" b="0" i="0" u="none" strike="noStrike">
                <a:solidFill>
                  <a:srgbClr val="0F3443"/>
                </a:solidFill>
                <a:latin typeface="+mn-lt"/>
              </a:rPr>
              <a:t>Receiving: SAR per pallet received</a:t>
            </a:r>
          </a:p>
        </c:rich>
      </c:tx>
      <c:layout/>
      <c:overlay val="0"/>
    </c:title>
    <c:autoTitleDeleted val="0"/>
    <c:plotArea>
      <c:layout/>
      <c:barChart>
        <c:barDir val="col"/>
        <c:grouping val="clustered"/>
        <c:varyColors val="0"/>
        <c:ser>
          <c:idx val="0"/>
          <c:order val="0"/>
          <c:tx>
            <c:strRef>
              <c:f>Sheet1!$B$1</c:f>
              <c:strCache>
                <c:ptCount val="1"/>
                <c:pt idx="0">
                  <c:v>SAR per pallet</c:v>
                </c:pt>
              </c:strCache>
            </c:strRef>
          </c:tx>
          <c:spPr>
            <a:solidFill>
              <a:srgbClr val="7C8B96"/>
            </a:solidFill>
            <a:effectLst/>
          </c:spPr>
          <c:invertIfNegative val="0"/>
          <c:dLbls>
            <c:numFmt formatCode="0.0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dPt>
            <c:idx val="0"/>
            <c:invertIfNegative val="0"/>
            <c:bubble3D val="0"/>
            <c:spPr>
              <a:solidFill>
                <a:srgbClr val="7C8B96"/>
              </a:solidFill>
              <a:effectLst/>
            </c:spPr>
          </c:dPt>
          <c:dPt>
            <c:idx val="1"/>
            <c:invertIfNegative val="0"/>
            <c:bubble3D val="0"/>
            <c:spPr>
              <a:solidFill>
                <a:srgbClr val="2A9D8F"/>
              </a:solidFill>
              <a:effectLst/>
            </c:spPr>
          </c:dPt>
          <c:dPt>
            <c:idx val="2"/>
            <c:invertIfNegative val="0"/>
            <c:bubble3D val="0"/>
            <c:spPr>
              <a:solidFill>
                <a:srgbClr val="B3261E"/>
              </a:solidFill>
              <a:effectLst/>
            </c:spPr>
          </c:dPt>
          <c:dPt>
            <c:idx val="3"/>
            <c:invertIfNegative val="0"/>
            <c:bubble3D val="0"/>
            <c:spPr>
              <a:solidFill>
                <a:srgbClr val="0F3443"/>
              </a:solidFill>
              <a:effectLst/>
            </c:spPr>
          </c:dPt>
          <c:cat>
            <c:multiLvlStrRef>
              <c:f>Sheet1!$A$2:$A$5</c:f>
              <c:multiLvlStrCache>
                <c:ptCount val="4"/>
                <c:lvl>
                  <c:pt idx="0">
                    <c:v>US receiving fee benchmark</c:v>
                  </c:pt>
                  <c:pt idx="1">
                    <c:v>Labour, worked time</c:v>
                  </c:pt>
                  <c:pt idx="2">
                    <c:v>Labour, all paid days</c:v>
                  </c:pt>
                  <c:pt idx="3">
                    <c:v>Cost-recovery rate</c:v>
                  </c:pt>
                </c:lvl>
              </c:multiLvlStrCache>
            </c:multiLvlStrRef>
          </c:cat>
          <c:val>
            <c:numRef>
              <c:f>Sheet1!$B$2:$B$5</c:f>
              <c:numCache>
                <c:formatCode>General</c:formatCode>
                <c:ptCount val="4"/>
                <c:pt idx="0">
                  <c:v>13.46</c:v>
                </c:pt>
                <c:pt idx="1">
                  <c:v>12.1</c:v>
                </c:pt>
                <c:pt idx="2">
                  <c:v>16.06</c:v>
                </c:pt>
                <c:pt idx="3">
                  <c:v>34.35</c:v>
                </c:pt>
              </c:numCache>
            </c:numRef>
          </c:val>
        </c:ser>
        <c:dLbls>
          <c:numFmt formatCode="0.0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3E8EB"/>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3443"/>
                </a:solidFill>
                <a:latin typeface="+mn-lt"/>
              </a:defRPr>
            </a:pPr>
            <a:r>
              <a:rPr sz="1300" b="0" i="0" u="none" strike="noStrike">
                <a:solidFill>
                  <a:srgbClr val="0F3443"/>
                </a:solidFill>
                <a:latin typeface="+mn-lt"/>
              </a:rPr>
              <a:t>Expat operative, base case (total SAR 4,101 a month)</a:t>
            </a:r>
          </a:p>
        </c:rich>
      </c:tx>
      <c:layout/>
      <c:overlay val="0"/>
    </c:title>
    <c:autoTitleDeleted val="0"/>
    <c:plotArea>
      <c:layout/>
      <c:barChart>
        <c:barDir val="bar"/>
        <c:grouping val="clustered"/>
        <c:varyColors val="0"/>
        <c:ser>
          <c:idx val="0"/>
          <c:order val="0"/>
          <c:tx>
            <c:strRef>
              <c:f>Sheet1!$B$1</c:f>
              <c:strCache>
                <c:ptCount val="1"/>
                <c:pt idx="0">
                  <c:v>SAR per month</c:v>
                </c:pt>
              </c:strCache>
            </c:strRef>
          </c:tx>
          <c:spPr>
            <a:solidFill>
              <a:srgbClr val="0F3443"/>
            </a:solidFill>
            <a:effectLst/>
          </c:spPr>
          <c:invertIfNegative val="0"/>
          <c:dLbls>
            <c:numFmt formatCode="#,##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cat>
            <c:multiLvlStrRef>
              <c:f>Sheet1!$A$2:$A$12</c:f>
              <c:multiLvlStrCache>
                <c:ptCount val="11"/>
                <c:lvl>
                  <c:pt idx="0">
                    <c:v>Basic salary</c:v>
                  </c:pt>
                  <c:pt idx="1">
                    <c:v>Expat levy</c:v>
                  </c:pt>
                  <c:pt idx="2">
                    <c:v>Housing</c:v>
                  </c:pt>
                  <c:pt idx="3">
                    <c:v>Recruitment &amp; visa</c:v>
                  </c:pt>
                  <c:pt idx="4">
                    <c:v>Transport</c:v>
                  </c:pt>
                  <c:pt idx="5">
                    <c:v>Food</c:v>
                  </c:pt>
                  <c:pt idx="6">
                    <c:v>Medical</c:v>
                  </c:pt>
                  <c:pt idx="7">
                    <c:v>End of service</c:v>
                  </c:pt>
                  <c:pt idx="8">
                    <c:v>Air ticket</c:v>
                  </c:pt>
                  <c:pt idx="9">
                    <c:v>Iqama</c:v>
                  </c:pt>
                  <c:pt idx="10">
                    <c:v>GOSI</c:v>
                  </c:pt>
                </c:lvl>
              </c:multiLvlStrCache>
            </c:multiLvlStrRef>
          </c:cat>
          <c:val>
            <c:numRef>
              <c:f>Sheet1!$B$2:$B$12</c:f>
              <c:numCache>
                <c:formatCode>General</c:formatCode>
                <c:ptCount val="11"/>
                <c:pt idx="0">
                  <c:v>1800</c:v>
                </c:pt>
                <c:pt idx="1">
                  <c:v>800</c:v>
                </c:pt>
                <c:pt idx="2">
                  <c:v>450</c:v>
                </c:pt>
                <c:pt idx="3">
                  <c:v>250</c:v>
                </c:pt>
                <c:pt idx="4">
                  <c:v>200</c:v>
                </c:pt>
                <c:pt idx="5">
                  <c:v>200</c:v>
                </c:pt>
                <c:pt idx="6">
                  <c:v>125</c:v>
                </c:pt>
                <c:pt idx="7">
                  <c:v>94</c:v>
                </c:pt>
                <c:pt idx="8">
                  <c:v>83</c:v>
                </c:pt>
                <c:pt idx="9">
                  <c:v>54</c:v>
                </c:pt>
                <c:pt idx="10">
                  <c:v>45</c:v>
                </c:pt>
              </c:numCache>
            </c:numRef>
          </c:val>
        </c:ser>
        <c:dLbls>
          <c:numFmt formatCode="#,##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3E8EB"/>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3443"/>
                </a:solidFill>
                <a:latin typeface="+mn-lt"/>
              </a:defRPr>
            </a:pPr>
            <a:r>
              <a:rPr sz="1300" b="0" i="0" u="none" strike="noStrike">
                <a:solidFill>
                  <a:srgbClr val="0F3443"/>
                </a:solidFill>
                <a:latin typeface="+mn-lt"/>
              </a:rPr>
              <a:t>Paid FTE per month</a:t>
            </a:r>
          </a:p>
        </c:rich>
      </c:tx>
      <c:layout/>
      <c:overlay val="0"/>
    </c:title>
    <c:autoTitleDeleted val="0"/>
    <c:plotArea>
      <c:layout/>
      <c:barChart>
        <c:barDir val="col"/>
        <c:grouping val="clustered"/>
        <c:varyColors val="0"/>
        <c:ser>
          <c:idx val="0"/>
          <c:order val="0"/>
          <c:tx>
            <c:strRef>
              <c:f>Sheet1!$B$1</c:f>
              <c:strCache>
                <c:ptCount val="1"/>
                <c:pt idx="0">
                  <c:v>Scan days only</c:v>
                </c:pt>
              </c:strCache>
            </c:strRef>
          </c:tx>
          <c:spPr>
            <a:solidFill>
              <a:srgbClr val="7C8B96"/>
            </a:solidFill>
            <a:effectLst/>
          </c:spPr>
          <c:invertIfNegative val="0"/>
          <c:dLbls>
            <c:numFmt formatCode="#,##0" sourceLinked="0"/>
            <c:txPr>
              <a:bodyPr/>
              <a:lstStyle/>
              <a:p>
                <a:pPr>
                  <a:defRPr b="0" i="0" strike="noStrike" sz="1100" u="none">
                    <a:solidFill>
                      <a:srgbClr val="1B2631"/>
                    </a:solidFill>
                    <a:latin typeface="+mn-lt"/>
                  </a:defRPr>
                </a:pPr>
              </a:p>
            </c:txPr>
            <c:showLegendKey val="0"/>
            <c:showVal val="0"/>
            <c:showCatName val="0"/>
            <c:showSerName val="0"/>
            <c:showPercent val="0"/>
            <c:showBubbleSize val="0"/>
            <c:showLeaderLines val="0"/>
          </c:dLbls>
          <c:cat>
            <c:multiLvlStrRef>
              <c:f>Sheet1!$A$2:$A$9</c:f>
              <c:multiLvlStrCache>
                <c:ptCount val="8"/>
                <c:lvl>
                  <c:pt idx="0">
                    <c:v>Feb</c:v>
                  </c:pt>
                  <c:pt idx="1">
                    <c:v>Mar</c:v>
                  </c:pt>
                  <c:pt idx="2">
                    <c:v>Apr</c:v>
                  </c:pt>
                  <c:pt idx="3">
                    <c:v>May</c:v>
                  </c:pt>
                  <c:pt idx="4">
                    <c:v>Jun</c:v>
                  </c:pt>
                  <c:pt idx="5">
                    <c:v>Jul</c:v>
                  </c:pt>
                  <c:pt idx="6">
                    <c:v>Aug</c:v>
                  </c:pt>
                  <c:pt idx="7">
                    <c:v>Sep</c:v>
                  </c:pt>
                </c:lvl>
              </c:multiLvlStrCache>
            </c:multiLvlStrRef>
          </c:cat>
          <c:val>
            <c:numRef>
              <c:f>Sheet1!$B$2:$B$9</c:f>
              <c:numCache>
                <c:formatCode>General</c:formatCode>
                <c:ptCount val="8"/>
                <c:pt idx="0">
                  <c:v>127</c:v>
                </c:pt>
                <c:pt idx="1">
                  <c:v>120</c:v>
                </c:pt>
                <c:pt idx="2">
                  <c:v>137</c:v>
                </c:pt>
                <c:pt idx="3">
                  <c:v>98</c:v>
                </c:pt>
                <c:pt idx="4">
                  <c:v>108</c:v>
                </c:pt>
                <c:pt idx="5">
                  <c:v>115</c:v>
                </c:pt>
                <c:pt idx="6">
                  <c:v>114</c:v>
                </c:pt>
                <c:pt idx="7">
                  <c:v>102</c:v>
                </c:pt>
              </c:numCache>
            </c:numRef>
          </c:val>
        </c:ser>
        <c:ser>
          <c:idx val="1"/>
          <c:order val="1"/>
          <c:tx>
            <c:strRef>
              <c:f>Sheet1!$C$1</c:f>
              <c:strCache>
                <c:ptCount val="1"/>
                <c:pt idx="0">
                  <c:v>Base: payroll people salaried</c:v>
                </c:pt>
              </c:strCache>
            </c:strRef>
          </c:tx>
          <c:spPr>
            <a:solidFill>
              <a:srgbClr val="2A9D8F"/>
            </a:solidFill>
            <a:effectLst/>
          </c:spPr>
          <c:invertIfNegative val="0"/>
          <c:dLbls>
            <c:numFmt formatCode="#,##0" sourceLinked="0"/>
            <c:txPr>
              <a:bodyPr/>
              <a:lstStyle/>
              <a:p>
                <a:pPr>
                  <a:defRPr b="0" i="0" strike="noStrike" sz="1100" u="none">
                    <a:solidFill>
                      <a:srgbClr val="1B2631"/>
                    </a:solidFill>
                    <a:latin typeface="+mn-lt"/>
                  </a:defRPr>
                </a:pPr>
              </a:p>
            </c:txPr>
            <c:showLegendKey val="0"/>
            <c:showVal val="0"/>
            <c:showCatName val="0"/>
            <c:showSerName val="0"/>
            <c:showPercent val="0"/>
            <c:showBubbleSize val="0"/>
            <c:showLeaderLines val="0"/>
          </c:dLbls>
          <c:cat>
            <c:multiLvlStrRef>
              <c:f>Sheet1!$A$2:$A$9</c:f>
              <c:multiLvlStrCache>
                <c:ptCount val="8"/>
                <c:lvl>
                  <c:pt idx="0">
                    <c:v>Feb</c:v>
                  </c:pt>
                  <c:pt idx="1">
                    <c:v>Mar</c:v>
                  </c:pt>
                  <c:pt idx="2">
                    <c:v>Apr</c:v>
                  </c:pt>
                  <c:pt idx="3">
                    <c:v>May</c:v>
                  </c:pt>
                  <c:pt idx="4">
                    <c:v>Jun</c:v>
                  </c:pt>
                  <c:pt idx="5">
                    <c:v>Jul</c:v>
                  </c:pt>
                  <c:pt idx="6">
                    <c:v>Aug</c:v>
                  </c:pt>
                  <c:pt idx="7">
                    <c:v>Sep</c:v>
                  </c:pt>
                </c:lvl>
              </c:multiLvlStrCache>
            </c:multiLvlStrRef>
          </c:cat>
          <c:val>
            <c:numRef>
              <c:f>Sheet1!$C$2:$C$9</c:f>
              <c:numCache>
                <c:formatCode>General</c:formatCode>
                <c:ptCount val="8"/>
                <c:pt idx="0">
                  <c:v>176</c:v>
                </c:pt>
                <c:pt idx="1">
                  <c:v>184</c:v>
                </c:pt>
                <c:pt idx="2">
                  <c:v>187</c:v>
                </c:pt>
                <c:pt idx="3">
                  <c:v>159</c:v>
                </c:pt>
                <c:pt idx="4">
                  <c:v>158</c:v>
                </c:pt>
                <c:pt idx="5">
                  <c:v>153</c:v>
                </c:pt>
                <c:pt idx="6">
                  <c:v>146</c:v>
                </c:pt>
                <c:pt idx="7">
                  <c:v>128</c:v>
                </c:pt>
              </c:numCache>
            </c:numRef>
          </c:val>
        </c:ser>
        <c:ser>
          <c:idx val="2"/>
          <c:order val="2"/>
          <c:tx>
            <c:strRef>
              <c:f>Sheet1!$D$1</c:f>
              <c:strCache>
                <c:ptCount val="1"/>
                <c:pt idx="0">
                  <c:v>Every login salaried</c:v>
                </c:pt>
              </c:strCache>
            </c:strRef>
          </c:tx>
          <c:spPr>
            <a:solidFill>
              <a:srgbClr val="D98E04"/>
            </a:solidFill>
            <a:effectLst/>
          </c:spPr>
          <c:invertIfNegative val="0"/>
          <c:dLbls>
            <c:numFmt formatCode="#,##0" sourceLinked="0"/>
            <c:txPr>
              <a:bodyPr/>
              <a:lstStyle/>
              <a:p>
                <a:pPr>
                  <a:defRPr b="0" i="0" strike="noStrike" sz="1100" u="none">
                    <a:solidFill>
                      <a:srgbClr val="1B2631"/>
                    </a:solidFill>
                    <a:latin typeface="+mn-lt"/>
                  </a:defRPr>
                </a:pPr>
              </a:p>
            </c:txPr>
            <c:showLegendKey val="0"/>
            <c:showVal val="0"/>
            <c:showCatName val="0"/>
            <c:showSerName val="0"/>
            <c:showPercent val="0"/>
            <c:showBubbleSize val="0"/>
            <c:showLeaderLines val="0"/>
          </c:dLbls>
          <c:cat>
            <c:multiLvlStrRef>
              <c:f>Sheet1!$A$2:$A$9</c:f>
              <c:multiLvlStrCache>
                <c:ptCount val="8"/>
                <c:lvl>
                  <c:pt idx="0">
                    <c:v>Feb</c:v>
                  </c:pt>
                  <c:pt idx="1">
                    <c:v>Mar</c:v>
                  </c:pt>
                  <c:pt idx="2">
                    <c:v>Apr</c:v>
                  </c:pt>
                  <c:pt idx="3">
                    <c:v>May</c:v>
                  </c:pt>
                  <c:pt idx="4">
                    <c:v>Jun</c:v>
                  </c:pt>
                  <c:pt idx="5">
                    <c:v>Jul</c:v>
                  </c:pt>
                  <c:pt idx="6">
                    <c:v>Aug</c:v>
                  </c:pt>
                  <c:pt idx="7">
                    <c:v>Sep</c:v>
                  </c:pt>
                </c:lvl>
              </c:multiLvlStrCache>
            </c:multiLvlStrRef>
          </c:cat>
          <c:val>
            <c:numRef>
              <c:f>Sheet1!$D$2:$D$9</c:f>
              <c:numCache>
                <c:formatCode>General</c:formatCode>
                <c:ptCount val="8"/>
                <c:pt idx="0">
                  <c:v>204</c:v>
                </c:pt>
                <c:pt idx="1">
                  <c:v>225</c:v>
                </c:pt>
                <c:pt idx="2">
                  <c:v>229</c:v>
                </c:pt>
                <c:pt idx="3">
                  <c:v>206</c:v>
                </c:pt>
                <c:pt idx="4">
                  <c:v>202</c:v>
                </c:pt>
                <c:pt idx="5">
                  <c:v>194</c:v>
                </c:pt>
                <c:pt idx="6">
                  <c:v>181</c:v>
                </c:pt>
                <c:pt idx="7">
                  <c:v>148</c:v>
                </c:pt>
              </c:numCache>
            </c:numRef>
          </c:val>
        </c:ser>
        <c:dLbls>
          <c:numFmt formatCode="#,##0" sourceLinked="0"/>
          <c:txPr>
            <a:bodyPr/>
            <a:lstStyle/>
            <a:p>
              <a:pPr>
                <a:defRPr b="0" i="0" strike="noStrike" sz="1100" u="none">
                  <a:solidFill>
                    <a:srgbClr val="1B2631"/>
                  </a:solidFill>
                  <a:latin typeface="+mn-lt"/>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8EB"/>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200">
              <a:latin typeface="+mn-lt"/>
              <a:cs typeface="+mn-lt"/>
            </a:defRPr>
          </a:pPr>
          <a:endParaRPr lang="en-US"/>
        </a:p>
      </c:txPr>
    </c:legend>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3443"/>
                </a:solidFill>
                <a:latin typeface="+mn-lt"/>
              </a:defRPr>
            </a:pPr>
            <a:r>
              <a:rPr sz="1300" b="0" i="0" u="none" strike="noStrike">
                <a:solidFill>
                  <a:srgbClr val="0F3443"/>
                </a:solidFill>
                <a:latin typeface="+mn-lt"/>
              </a:rPr>
              <a:t>What drives the answer (rank correlation)</a:t>
            </a:r>
          </a:p>
        </c:rich>
      </c:tx>
      <c:layout/>
      <c:overlay val="0"/>
    </c:title>
    <c:autoTitleDeleted val="0"/>
    <c:plotArea>
      <c:layout/>
      <c:barChart>
        <c:barDir val="bar"/>
        <c:grouping val="clustered"/>
        <c:varyColors val="0"/>
        <c:ser>
          <c:idx val="0"/>
          <c:order val="0"/>
          <c:tx>
            <c:strRef>
              <c:f>Sheet1!$B$1</c:f>
              <c:strCache>
                <c:ptCount val="1"/>
                <c:pt idx="0">
                  <c:v>Spearman</c:v>
                </c:pt>
              </c:strCache>
            </c:strRef>
          </c:tx>
          <c:spPr>
            <a:solidFill>
              <a:srgbClr val="2A9D8F"/>
            </a:solidFill>
            <a:effectLst/>
          </c:spPr>
          <c:invertIfNegative val="0"/>
          <c:dLbls>
            <c:numFmt formatCode="0.0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cat>
            <c:multiLvlStrRef>
              <c:f>Sheet1!$A$2:$A$6</c:f>
              <c:multiLvlStrCache>
                <c:ptCount val="5"/>
                <c:lvl>
                  <c:pt idx="0">
                    <c:v>Who counts as paid -&gt; labour cost</c:v>
                  </c:pt>
                  <c:pt idx="1">
                    <c:v>Target percentile -&gt; savings</c:v>
                  </c:pt>
                  <c:pt idx="2">
                    <c:v>Capture rate -&gt; savings</c:v>
                  </c:pt>
                  <c:pt idx="3">
                    <c:v>Basic salary -&gt; labour cost</c:v>
                  </c:pt>
                  <c:pt idx="4">
                    <c:v>Basic salary -&gt; savings</c:v>
                  </c:pt>
                </c:lvl>
              </c:multiLvlStrCache>
            </c:multiLvlStrRef>
          </c:cat>
          <c:val>
            <c:numRef>
              <c:f>Sheet1!$B$2:$B$6</c:f>
              <c:numCache>
                <c:formatCode>General</c:formatCode>
                <c:ptCount val="5"/>
                <c:pt idx="0">
                  <c:v>0.92</c:v>
                </c:pt>
                <c:pt idx="1">
                  <c:v>0.74</c:v>
                </c:pt>
                <c:pt idx="2">
                  <c:v>0.59</c:v>
                </c:pt>
                <c:pt idx="3">
                  <c:v>0.24</c:v>
                </c:pt>
                <c:pt idx="4">
                  <c:v>0.13</c:v>
                </c:pt>
              </c:numCache>
            </c:numRef>
          </c:val>
        </c:ser>
        <c:dLbls>
          <c:numFmt formatCode="0.0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5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3E8EB"/>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0F3443"/>
                </a:solidFill>
                <a:latin typeface="+mn-lt"/>
              </a:defRPr>
            </a:pPr>
            <a:r>
              <a:rPr sz="1300" b="0" i="0" u="none" strike="noStrike">
                <a:solidFill>
                  <a:srgbClr val="0F3443"/>
                </a:solidFill>
                <a:latin typeface="+mn-lt"/>
              </a:rPr>
              <a:t>Base case, SAR thousands a year</a:t>
            </a:r>
          </a:p>
        </c:rich>
      </c:tx>
      <c:layout/>
      <c:overlay val="0"/>
    </c:title>
    <c:autoTitleDeleted val="0"/>
    <c:plotArea>
      <c:layout/>
      <c:barChart>
        <c:barDir val="bar"/>
        <c:grouping val="clustered"/>
        <c:varyColors val="0"/>
        <c:ser>
          <c:idx val="0"/>
          <c:order val="0"/>
          <c:tx>
            <c:strRef>
              <c:f>Sheet1!$B$1</c:f>
              <c:strCache>
                <c:ptCount val="1"/>
                <c:pt idx="0">
                  <c:v>Base, SAR k a year</c:v>
                </c:pt>
              </c:strCache>
            </c:strRef>
          </c:tx>
          <c:spPr>
            <a:solidFill>
              <a:srgbClr val="2A9D8F"/>
            </a:solidFill>
            <a:effectLst/>
          </c:spPr>
          <c:invertIfNegative val="0"/>
          <c:dLbls>
            <c:numFmt formatCode="#,##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cat>
            <c:multiLvlStrRef>
              <c:f>Sheet1!$A$2:$A$6</c:f>
              <c:multiLvlStrCache>
                <c:ptCount val="5"/>
                <c:lvl>
                  <c:pt idx="0">
                    <c:v>Van-rep productivity</c:v>
                  </c:pt>
                  <c:pt idx="1">
                    <c:v>Jeddah labour pace</c:v>
                  </c:pt>
                  <c:pt idx="2">
                    <c:v>Price leakage</c:v>
                  </c:pt>
                  <c:pt idx="3">
                    <c:v>Returns reduction</c:v>
                  </c:pt>
                  <c:pt idx="4">
                    <c:v>Outlet win-back</c:v>
                  </c:pt>
                </c:lvl>
              </c:multiLvlStrCache>
            </c:multiLvlStrRef>
          </c:cat>
          <c:val>
            <c:numRef>
              <c:f>Sheet1!$B$2:$B$6</c:f>
              <c:numCache>
                <c:formatCode>General</c:formatCode>
                <c:ptCount val="5"/>
                <c:pt idx="0">
                  <c:v>706</c:v>
                </c:pt>
                <c:pt idx="1">
                  <c:v>639</c:v>
                </c:pt>
                <c:pt idx="2">
                  <c:v>397</c:v>
                </c:pt>
                <c:pt idx="3">
                  <c:v>354</c:v>
                </c:pt>
                <c:pt idx="4">
                  <c:v>193</c:v>
                </c:pt>
              </c:numCache>
            </c:numRef>
          </c:val>
        </c:ser>
        <c:dLbls>
          <c:numFmt formatCode="#,##0" sourceLinked="0"/>
          <c:txPr>
            <a:bodyPr/>
            <a:lstStyle/>
            <a:p>
              <a:pPr>
                <a:defRPr b="0" i="0" strike="noStrike" sz="1100" u="none">
                  <a:solidFill>
                    <a:srgbClr val="1B2631"/>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30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3E8EB"/>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 639k is Jeddah warehouse labour only. It is measured on shifts people actually worked, so it does not depend on the head-count question. The 59% is time people are paid for (about 161 FTE) that the scans cannot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737360"/>
            <a:ext cx="10789920" cy="1737360"/>
          </a:xfrm>
          <a:prstGeom prst="rect">
            <a:avLst/>
          </a:prstGeom>
          <a:noFill/>
          <a:ln/>
        </p:spPr>
        <p:txBody>
          <a:bodyPr wrap="square" rtlCol="0"/>
          <a:lstStyle>
            <a:lvl1pPr algn="l" indent="0" marL="0">
              <a:buNone/>
              <a:defRPr lang="en-US" sz="4600" b="1" dirty="0">
                <a:solidFill>
                  <a:schemeClr val="bg1"/>
                </a:solidFill>
              </a:defRPr>
            </a:lvl1pPr>
          </a:lstStyle>
          <a:p>
            <a:pPr algn="l" indent="0" marL="0">
              <a:buNone/>
            </a:pPr>
            <a:endParaRPr lang="en-US" sz="4600" dirty="0"/>
          </a:p>
        </p:txBody>
      </p:sp>
      <p:sp>
        <p:nvSpPr>
          <p:cNvPr id="3" name="Text 0"/>
          <p:cNvSpPr/>
          <p:nvPr>
            <p:ph idx="101" type="body" hasCustomPrompt="1"/>
          </p:nvPr>
        </p:nvSpPr>
        <p:spPr>
          <a:xfrm>
            <a:off x="548640" y="3657600"/>
            <a:ext cx="10058400" cy="1280160"/>
          </a:xfrm>
          <a:prstGeom prst="rect">
            <a:avLst/>
          </a:prstGeom>
          <a:noFill/>
          <a:ln/>
        </p:spPr>
        <p:txBody>
          <a:bodyPr wrap="square" rtlCol="0"/>
          <a:lstStyle>
            <a:lvl1pPr algn="l" indent="0" marL="0">
              <a:buNone/>
              <a:defRPr lang="en-US" sz="2000" dirty="0">
                <a:solidFill>
                  <a:schemeClr val="accent6"/>
                </a:solidFill>
              </a:defRPr>
            </a:lvl1pPr>
          </a:lstStyle>
          <a:p>
            <a:pPr algn="l" indent="0" marL="0">
              <a:buNone/>
            </a:pPr>
            <a:endParaRPr lang="en-US" sz="2000" dirty="0"/>
          </a:p>
        </p:txBody>
      </p:sp>
      <p:sp>
        <p:nvSpPr>
          <p:cNvPr id="4" name="Text 0"/>
          <p:cNvSpPr/>
          <p:nvPr/>
        </p:nvSpPr>
        <p:spPr>
          <a:xfrm>
            <a:off x="548640" y="6172200"/>
            <a:ext cx="8229600" cy="320040"/>
          </a:xfrm>
          <a:prstGeom prst="rect">
            <a:avLst/>
          </a:prstGeom>
          <a:noFill/>
          <a:ln/>
        </p:spPr>
        <p:txBody>
          <a:bodyPr wrap="square" lIns="0" tIns="0" rIns="0" bIns="0" rtlCol="0" anchor="ctr"/>
          <a:lstStyle/>
          <a:p>
            <a:pPr indent="0" marL="0">
              <a:buNone/>
            </a:pPr>
            <a:r>
              <a:rPr lang="en-US" sz="1100" dirty="0">
                <a:solidFill>
                  <a:schemeClr val="accent6"/>
                </a:solidFill>
              </a:rPr>
              <a:t>AethericAI  |  Binzagr PoV  |  Confidential - contains Binzagr data</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515600" cy="1188720"/>
          </a:xfrm>
          <a:prstGeom prst="rect">
            <a:avLst/>
          </a:prstGeom>
          <a:noFill/>
          <a:ln/>
        </p:spPr>
        <p:txBody>
          <a:bodyPr wrap="square" rtlCol="0"/>
          <a:lstStyle>
            <a:lvl1pPr algn="l" indent="0" marL="0">
              <a:buNone/>
              <a:defRPr lang="en-US" sz="4200" b="1" dirty="0">
                <a:solidFill>
                  <a:schemeClr val="bg1"/>
                </a:solidFill>
              </a:defRPr>
            </a:lvl1pPr>
          </a:lstStyle>
          <a:p>
            <a:pPr algn="l" indent="0" marL="0">
              <a:buNone/>
            </a:pPr>
            <a:endParaRPr lang="en-US" sz="4200" dirty="0"/>
          </a:p>
        </p:txBody>
      </p:sp>
      <p:sp>
        <p:nvSpPr>
          <p:cNvPr id="3" name="Text 0"/>
          <p:cNvSpPr/>
          <p:nvPr>
            <p:ph idx="101" type="body" hasCustomPrompt="1"/>
          </p:nvPr>
        </p:nvSpPr>
        <p:spPr>
          <a:xfrm>
            <a:off x="548640" y="3611880"/>
            <a:ext cx="10058400" cy="1005840"/>
          </a:xfrm>
          <a:prstGeom prst="rect">
            <a:avLst/>
          </a:prstGeom>
          <a:noFill/>
          <a:ln/>
        </p:spPr>
        <p:txBody>
          <a:bodyPr wrap="square" rtlCol="0"/>
          <a:lstStyle>
            <a:lvl1pPr algn="l" indent="0" marL="0">
              <a:buNone/>
              <a:defRPr lang="en-US" sz="1900" dirty="0">
                <a:solidFill>
                  <a:schemeClr val="accent6"/>
                </a:solidFill>
              </a:defRPr>
            </a:lvl1pPr>
          </a:lstStyle>
          <a:p>
            <a:pPr algn="l" indent="0" marL="0">
              <a:buNone/>
            </a:pPr>
            <a:endParaRPr lang="en-US" sz="19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lstStyle>
            <a:lvl1pPr algn="l" indent="0" marL="0">
              <a:buNone/>
              <a:defRPr lang="en-US" sz="3000" b="1" dirty="0">
                <a:solidFill>
                  <a:schemeClr val="tx2"/>
                </a:solidFill>
              </a:defRPr>
            </a:lvl1pPr>
          </a:lstStyle>
          <a:p>
            <a:pPr algn="l" indent="0" marL="0">
              <a:buNone/>
            </a:pPr>
            <a:endParaRPr lang="en-US" sz="3000" dirty="0"/>
          </a:p>
        </p:txBody>
      </p:sp>
      <p:sp>
        <p:nvSpPr>
          <p:cNvPr id="3" name="Text 0"/>
          <p:cNvSpPr/>
          <p:nvPr/>
        </p:nvSpPr>
        <p:spPr>
          <a:xfrm>
            <a:off x="548640" y="6382512"/>
            <a:ext cx="8229600" cy="274320"/>
          </a:xfrm>
          <a:prstGeom prst="rect">
            <a:avLst/>
          </a:prstGeom>
          <a:noFill/>
          <a:ln/>
        </p:spPr>
        <p:txBody>
          <a:bodyPr wrap="square" lIns="0" tIns="0" rIns="0" bIns="0" rtlCol="0" anchor="ctr"/>
          <a:lstStyle/>
          <a:p>
            <a:pPr indent="0" marL="0">
              <a:buNone/>
            </a:pPr>
            <a:r>
              <a:rPr lang="en-US" sz="1000" dirty="0">
                <a:solidFill>
                  <a:schemeClr val="accent5"/>
                </a:solidFill>
              </a:rPr>
              <a:t>Binzagr PoV  |  Scope, anomalies, simulation, predictions and findings  |  Confidential</a:t>
            </a:r>
            <a:endParaRPr lang="en-US" sz="10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slideLayout" Target="../slideLayouts/slideLayout4.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4.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4.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chart" Target="/ppt/charts/chart6.xml"/><Relationship Id="rId3" Type="http://schemas.openxmlformats.org/officeDocument/2006/relationships/slideLayout" Target="../slideLayouts/slideLayout4.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4.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4.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chart" Target="/ppt/charts/chart9.xml"/><Relationship Id="rId2" Type="http://schemas.openxmlformats.org/officeDocument/2006/relationships/slideLayout" Target="../slideLayouts/slideLayout4.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slideLayout" Target="../slideLayouts/slideLayout4.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737360"/>
            <a:ext cx="10789920" cy="1737360"/>
          </a:xfrm>
          <a:prstGeom prst="rect">
            <a:avLst/>
          </a:prstGeom>
          <a:noFill/>
          <a:ln/>
        </p:spPr>
        <p:txBody>
          <a:bodyPr wrap="square" lIns="0" tIns="0" rIns="0" bIns="0" rtlCol="0" anchor="b"/>
          <a:lstStyle/>
          <a:p>
            <a:pPr algn="l" indent="0" marL="0">
              <a:buNone/>
            </a:pPr>
            <a:r>
              <a:rPr lang="en-US" sz="4600" b="1" dirty="0">
                <a:solidFill>
                  <a:schemeClr val="bg1"/>
                </a:solidFill>
              </a:rPr>
              <a:t>What the Binzagr data tells us</a:t>
            </a:r>
            <a:endParaRPr lang="en-US" sz="4600" dirty="0"/>
          </a:p>
        </p:txBody>
      </p:sp>
      <p:sp>
        <p:nvSpPr>
          <p:cNvPr id="3" name="Text 0"/>
          <p:cNvSpPr/>
          <p:nvPr>
            <p:ph idx="101" type="body" hasCustomPrompt="1"/>
          </p:nvPr>
        </p:nvSpPr>
        <p:spPr>
          <a:xfrm>
            <a:off x="548640" y="3657600"/>
            <a:ext cx="10058400" cy="1280160"/>
          </a:xfrm>
          <a:prstGeom prst="rect">
            <a:avLst/>
          </a:prstGeom>
          <a:noFill/>
          <a:ln/>
        </p:spPr>
        <p:txBody>
          <a:bodyPr wrap="square" lIns="0" tIns="0" rIns="0" bIns="0" rtlCol="0" anchor="t"/>
          <a:lstStyle/>
          <a:p>
            <a:pPr algn="l" indent="0" marL="0">
              <a:buNone/>
            </a:pPr>
            <a:r>
              <a:rPr lang="en-US" sz="2000" dirty="0">
                <a:solidFill>
                  <a:schemeClr val="accent6"/>
                </a:solidFill>
              </a:rPr>
              <a:t>Scope of the PoV, how we cleaned and simulated the data, the anomalies we flagged, what we can predict, and what we found  |  22 October 2026</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The answer first</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Eight months of Jeddah warehouse scans and Riyadh sales, cleaned, simulated where needed, and checked for anything that looks wrong</a:t>
            </a:r>
            <a:endParaRPr lang="en-US" sz="1500" dirty="0"/>
          </a:p>
        </p:txBody>
      </p:sp>
      <p:sp>
        <p:nvSpPr>
          <p:cNvPr id="4" name="Text 2"/>
          <p:cNvSpPr txBox="1"/>
          <p:nvPr/>
        </p:nvSpPr>
        <p:spPr>
          <a:xfrm>
            <a:off x="548640" y="1600200"/>
            <a:ext cx="2606040" cy="868680"/>
          </a:xfrm>
          <a:prstGeom prst="rect">
            <a:avLst/>
          </a:prstGeom>
          <a:noFill/>
          <a:ln/>
        </p:spPr>
        <p:txBody>
          <a:bodyPr wrap="square" lIns="0" tIns="0" rIns="0" bIns="0" rtlCol="0" anchor="b"/>
          <a:lstStyle/>
          <a:p>
            <a:pPr indent="0" marL="0">
              <a:buNone/>
            </a:pPr>
            <a:r>
              <a:rPr lang="en-US" sz="4000" b="1" dirty="0">
                <a:solidFill>
                  <a:schemeClr val="tx2"/>
                </a:solidFill>
              </a:rPr>
              <a:t>4.54M</a:t>
            </a:r>
            <a:endParaRPr lang="en-US" sz="4000" dirty="0"/>
          </a:p>
        </p:txBody>
      </p:sp>
      <p:sp>
        <p:nvSpPr>
          <p:cNvPr id="5" name="Text 3"/>
          <p:cNvSpPr txBox="1"/>
          <p:nvPr/>
        </p:nvSpPr>
        <p:spPr>
          <a:xfrm>
            <a:off x="548640" y="2514600"/>
            <a:ext cx="2606040" cy="868680"/>
          </a:xfrm>
          <a:prstGeom prst="rect">
            <a:avLst/>
          </a:prstGeom>
          <a:noFill/>
          <a:ln/>
        </p:spPr>
        <p:txBody>
          <a:bodyPr wrap="square" lIns="0" tIns="0" rIns="0" bIns="0" rtlCol="0" anchor="t"/>
          <a:lstStyle/>
          <a:p>
            <a:pPr indent="0" marL="0">
              <a:buNone/>
            </a:pPr>
            <a:r>
              <a:rPr lang="en-US" sz="1350" dirty="0">
                <a:solidFill>
                  <a:schemeClr val="tx1"/>
                </a:solidFill>
              </a:rPr>
              <a:t>warehouse scans cleaned; every row traces back to its line in the raw file</a:t>
            </a:r>
            <a:endParaRPr lang="en-US" sz="1350" dirty="0"/>
          </a:p>
        </p:txBody>
      </p:sp>
      <p:sp>
        <p:nvSpPr>
          <p:cNvPr id="6" name="Text 4"/>
          <p:cNvSpPr txBox="1"/>
          <p:nvPr/>
        </p:nvSpPr>
        <p:spPr>
          <a:xfrm>
            <a:off x="3355848" y="1600200"/>
            <a:ext cx="2606040" cy="868680"/>
          </a:xfrm>
          <a:prstGeom prst="rect">
            <a:avLst/>
          </a:prstGeom>
          <a:noFill/>
          <a:ln/>
        </p:spPr>
        <p:txBody>
          <a:bodyPr wrap="square" lIns="0" tIns="0" rIns="0" bIns="0" rtlCol="0" anchor="b"/>
          <a:lstStyle/>
          <a:p>
            <a:pPr indent="0" marL="0">
              <a:buNone/>
            </a:pPr>
            <a:r>
              <a:rPr lang="en-US" sz="4000" b="1" dirty="0">
                <a:solidFill>
                  <a:schemeClr val="accent4"/>
                </a:solidFill>
              </a:rPr>
              <a:t>23</a:t>
            </a:r>
            <a:endParaRPr lang="en-US" sz="4000" dirty="0"/>
          </a:p>
        </p:txBody>
      </p:sp>
      <p:sp>
        <p:nvSpPr>
          <p:cNvPr id="7" name="Text 5"/>
          <p:cNvSpPr txBox="1"/>
          <p:nvPr/>
        </p:nvSpPr>
        <p:spPr>
          <a:xfrm>
            <a:off x="3355848" y="2514600"/>
            <a:ext cx="2606040" cy="868680"/>
          </a:xfrm>
          <a:prstGeom prst="rect">
            <a:avLst/>
          </a:prstGeom>
          <a:noFill/>
          <a:ln/>
        </p:spPr>
        <p:txBody>
          <a:bodyPr wrap="square" lIns="0" tIns="0" rIns="0" bIns="0" rtlCol="0" anchor="t"/>
          <a:lstStyle/>
          <a:p>
            <a:pPr indent="0" marL="0">
              <a:buNone/>
            </a:pPr>
            <a:r>
              <a:rPr lang="en-US" sz="1350" dirty="0">
                <a:solidFill>
                  <a:schemeClr val="tx1"/>
                </a:solidFill>
              </a:rPr>
              <a:t>anomaly flags raised, each sized, ranked and turned into a question for Binzagr</a:t>
            </a:r>
            <a:endParaRPr lang="en-US" sz="1350" dirty="0"/>
          </a:p>
        </p:txBody>
      </p:sp>
      <p:sp>
        <p:nvSpPr>
          <p:cNvPr id="8" name="Text 6"/>
          <p:cNvSpPr txBox="1"/>
          <p:nvPr/>
        </p:nvSpPr>
        <p:spPr>
          <a:xfrm>
            <a:off x="6163056" y="1600200"/>
            <a:ext cx="2606040" cy="868680"/>
          </a:xfrm>
          <a:prstGeom prst="rect">
            <a:avLst/>
          </a:prstGeom>
          <a:noFill/>
          <a:ln/>
        </p:spPr>
        <p:txBody>
          <a:bodyPr wrap="square" lIns="0" tIns="0" rIns="0" bIns="0" rtlCol="0" anchor="b"/>
          <a:lstStyle/>
          <a:p>
            <a:pPr indent="0" marL="0">
              <a:buNone/>
            </a:pPr>
            <a:r>
              <a:rPr lang="en-US" sz="4000" b="1" dirty="0">
                <a:solidFill>
                  <a:schemeClr val="accent3"/>
                </a:solidFill>
              </a:rPr>
              <a:t>SAR 639k</a:t>
            </a:r>
            <a:endParaRPr lang="en-US" sz="4000" dirty="0"/>
          </a:p>
        </p:txBody>
      </p:sp>
      <p:sp>
        <p:nvSpPr>
          <p:cNvPr id="9" name="Text 7"/>
          <p:cNvSpPr txBox="1"/>
          <p:nvPr/>
        </p:nvSpPr>
        <p:spPr>
          <a:xfrm>
            <a:off x="6163056" y="2514600"/>
            <a:ext cx="2606040" cy="868680"/>
          </a:xfrm>
          <a:prstGeom prst="rect">
            <a:avLst/>
          </a:prstGeom>
          <a:noFill/>
          <a:ln/>
        </p:spPr>
        <p:txBody>
          <a:bodyPr wrap="square" lIns="0" tIns="0" rIns="0" bIns="0" rtlCol="0" anchor="t"/>
          <a:lstStyle/>
          <a:p>
            <a:pPr indent="0" marL="0">
              <a:buNone/>
            </a:pPr>
            <a:r>
              <a:rPr lang="en-US" sz="1350" dirty="0">
                <a:solidFill>
                  <a:schemeClr val="tx1"/>
                </a:solidFill>
              </a:rPr>
              <a:t>a year of recoverable Jeddah labour (~11 FTE; range SAR 492k-806k)</a:t>
            </a:r>
            <a:endParaRPr lang="en-US" sz="1350" dirty="0"/>
          </a:p>
        </p:txBody>
      </p:sp>
      <p:sp>
        <p:nvSpPr>
          <p:cNvPr id="10" name="Text 8"/>
          <p:cNvSpPr txBox="1"/>
          <p:nvPr/>
        </p:nvSpPr>
        <p:spPr>
          <a:xfrm>
            <a:off x="8970264" y="1600200"/>
            <a:ext cx="2606040" cy="868680"/>
          </a:xfrm>
          <a:prstGeom prst="rect">
            <a:avLst/>
          </a:prstGeom>
          <a:noFill/>
          <a:ln/>
        </p:spPr>
        <p:txBody>
          <a:bodyPr wrap="square" lIns="0" tIns="0" rIns="0" bIns="0" rtlCol="0" anchor="b"/>
          <a:lstStyle/>
          <a:p>
            <a:pPr indent="0" marL="0">
              <a:buNone/>
            </a:pPr>
            <a:r>
              <a:rPr lang="en-US" sz="4000" b="1" dirty="0">
                <a:solidFill>
                  <a:schemeClr val="accent2"/>
                </a:solidFill>
              </a:rPr>
              <a:t>59%</a:t>
            </a:r>
            <a:endParaRPr lang="en-US" sz="4000" dirty="0"/>
          </a:p>
        </p:txBody>
      </p:sp>
      <p:sp>
        <p:nvSpPr>
          <p:cNvPr id="11" name="Text 9"/>
          <p:cNvSpPr txBox="1"/>
          <p:nvPr/>
        </p:nvSpPr>
        <p:spPr>
          <a:xfrm>
            <a:off x="8970264" y="2514600"/>
            <a:ext cx="2606040" cy="868680"/>
          </a:xfrm>
          <a:prstGeom prst="rect">
            <a:avLst/>
          </a:prstGeom>
          <a:noFill/>
          <a:ln/>
        </p:spPr>
        <p:txBody>
          <a:bodyPr wrap="square" lIns="0" tIns="0" rIns="0" bIns="0" rtlCol="0" anchor="t"/>
          <a:lstStyle/>
          <a:p>
            <a:pPr indent="0" marL="0">
              <a:buNone/>
            </a:pPr>
            <a:r>
              <a:rPr lang="en-US" sz="1350" dirty="0">
                <a:solidFill>
                  <a:schemeClr val="tx1"/>
                </a:solidFill>
              </a:rPr>
              <a:t>of paid warehouse time has no scan behind it: the biggest unknown and the next opportunity</a:t>
            </a:r>
            <a:endParaRPr lang="en-US" sz="1350" dirty="0"/>
          </a:p>
        </p:txBody>
      </p:sp>
      <p:sp>
        <p:nvSpPr>
          <p:cNvPr id="12" name="card"/>
          <p:cNvSpPr/>
          <p:nvPr/>
        </p:nvSpPr>
        <p:spPr>
          <a:xfrm>
            <a:off x="548640" y="3794760"/>
            <a:ext cx="11064240" cy="2331720"/>
          </a:xfrm>
          <a:prstGeom prst="roundRect">
            <a:avLst>
              <a:gd name="adj" fmla="val 3137"/>
            </a:avLst>
          </a:prstGeom>
          <a:solidFill>
            <a:schemeClr val="bg2"/>
          </a:solidFill>
          <a:ln w="12700">
            <a:solidFill>
              <a:schemeClr val="bg2"/>
            </a:solidFill>
            <a:prstDash val="solid"/>
          </a:ln>
        </p:spPr>
      </p:sp>
      <p:sp>
        <p:nvSpPr>
          <p:cNvPr id="13" name="Shape 11"/>
          <p:cNvSpPr/>
          <p:nvPr/>
        </p:nvSpPr>
        <p:spPr>
          <a:xfrm>
            <a:off x="822960" y="4023360"/>
            <a:ext cx="411480" cy="411480"/>
          </a:xfrm>
          <a:prstGeom prst="ellipse">
            <a:avLst/>
          </a:prstGeom>
          <a:solidFill>
            <a:schemeClr val="tx2"/>
          </a:solidFill>
          <a:ln w="12700">
            <a:solidFill>
              <a:schemeClr val="tx2"/>
            </a:solidFill>
            <a:prstDash val="solid"/>
          </a:ln>
        </p:spPr>
      </p:sp>
      <p:sp>
        <p:nvSpPr>
          <p:cNvPr id="14" name="Text 12"/>
          <p:cNvSpPr txBox="1"/>
          <p:nvPr/>
        </p:nvSpPr>
        <p:spPr>
          <a:xfrm>
            <a:off x="822960" y="4023360"/>
            <a:ext cx="411480" cy="411480"/>
          </a:xfrm>
          <a:prstGeom prst="rect">
            <a:avLst/>
          </a:prstGeom>
          <a:noFill/>
          <a:ln/>
        </p:spPr>
        <p:txBody>
          <a:bodyPr wrap="square" lIns="0" tIns="0" rIns="0" bIns="0" rtlCol="0" anchor="ctr"/>
          <a:lstStyle/>
          <a:p>
            <a:pPr algn="ctr" indent="0" marL="0">
              <a:buNone/>
            </a:pPr>
            <a:r>
              <a:rPr lang="en-US" sz="1100" b="1" dirty="0">
                <a:solidFill>
                  <a:schemeClr val="bg1"/>
                </a:solidFill>
              </a:rPr>
              <a:t>1</a:t>
            </a:r>
            <a:endParaRPr lang="en-US" sz="1100" dirty="0"/>
          </a:p>
        </p:txBody>
      </p:sp>
      <p:sp>
        <p:nvSpPr>
          <p:cNvPr id="15" name="Text 13"/>
          <p:cNvSpPr txBox="1"/>
          <p:nvPr/>
        </p:nvSpPr>
        <p:spPr>
          <a:xfrm>
            <a:off x="1417320" y="4041648"/>
            <a:ext cx="1188720" cy="411480"/>
          </a:xfrm>
          <a:prstGeom prst="rect">
            <a:avLst/>
          </a:prstGeom>
          <a:noFill/>
          <a:ln/>
        </p:spPr>
        <p:txBody>
          <a:bodyPr wrap="square" lIns="0" tIns="0" rIns="0" bIns="0" rtlCol="0" anchor="t"/>
          <a:lstStyle/>
          <a:p>
            <a:pPr indent="0" marL="0">
              <a:buNone/>
            </a:pPr>
            <a:r>
              <a:rPr lang="en-US" sz="1600" b="1" dirty="0">
                <a:solidFill>
                  <a:schemeClr val="tx2"/>
                </a:solidFill>
              </a:rPr>
              <a:t>Scope</a:t>
            </a:r>
            <a:endParaRPr lang="en-US" sz="1600" dirty="0"/>
          </a:p>
        </p:txBody>
      </p:sp>
      <p:sp>
        <p:nvSpPr>
          <p:cNvPr id="16" name="Text 14"/>
          <p:cNvSpPr txBox="1"/>
          <p:nvPr/>
        </p:nvSpPr>
        <p:spPr>
          <a:xfrm>
            <a:off x="2651760" y="4041648"/>
            <a:ext cx="8686800" cy="548640"/>
          </a:xfrm>
          <a:prstGeom prst="rect">
            <a:avLst/>
          </a:prstGeom>
          <a:noFill/>
          <a:ln/>
        </p:spPr>
        <p:txBody>
          <a:bodyPr wrap="square" lIns="0" tIns="0" rIns="0" bIns="0" rtlCol="0" anchor="t"/>
          <a:lstStyle/>
          <a:p>
            <a:pPr indent="0" marL="0">
              <a:buNone/>
            </a:pPr>
            <a:r>
              <a:rPr lang="en-US" sz="1450" dirty="0">
                <a:solidFill>
                  <a:schemeClr val="tx1"/>
                </a:solidFill>
              </a:rPr>
              <a:t>Jeddah warehouse labour P&amp;L is the flagship; Riyadh sales feed demand, outlet, van-sales and receivables use cases.</a:t>
            </a:r>
            <a:endParaRPr lang="en-US" sz="1450" dirty="0"/>
          </a:p>
        </p:txBody>
      </p:sp>
      <p:sp>
        <p:nvSpPr>
          <p:cNvPr id="17" name="Shape 15"/>
          <p:cNvSpPr/>
          <p:nvPr/>
        </p:nvSpPr>
        <p:spPr>
          <a:xfrm>
            <a:off x="822960" y="4709160"/>
            <a:ext cx="411480" cy="411480"/>
          </a:xfrm>
          <a:prstGeom prst="ellipse">
            <a:avLst/>
          </a:prstGeom>
          <a:solidFill>
            <a:schemeClr val="tx2"/>
          </a:solidFill>
          <a:ln w="12700">
            <a:solidFill>
              <a:schemeClr val="tx2"/>
            </a:solidFill>
            <a:prstDash val="solid"/>
          </a:ln>
        </p:spPr>
      </p:sp>
      <p:sp>
        <p:nvSpPr>
          <p:cNvPr id="18" name="Text 16"/>
          <p:cNvSpPr txBox="1"/>
          <p:nvPr/>
        </p:nvSpPr>
        <p:spPr>
          <a:xfrm>
            <a:off x="822960" y="4709160"/>
            <a:ext cx="411480" cy="411480"/>
          </a:xfrm>
          <a:prstGeom prst="rect">
            <a:avLst/>
          </a:prstGeom>
          <a:noFill/>
          <a:ln/>
        </p:spPr>
        <p:txBody>
          <a:bodyPr wrap="square" lIns="0" tIns="0" rIns="0" bIns="0" rtlCol="0" anchor="ctr"/>
          <a:lstStyle/>
          <a:p>
            <a:pPr algn="ctr" indent="0" marL="0">
              <a:buNone/>
            </a:pPr>
            <a:r>
              <a:rPr lang="en-US" sz="1100" b="1" dirty="0">
                <a:solidFill>
                  <a:schemeClr val="bg1"/>
                </a:solidFill>
              </a:rPr>
              <a:t>2</a:t>
            </a:r>
            <a:endParaRPr lang="en-US" sz="1100" dirty="0"/>
          </a:p>
        </p:txBody>
      </p:sp>
      <p:sp>
        <p:nvSpPr>
          <p:cNvPr id="19" name="Text 17"/>
          <p:cNvSpPr txBox="1"/>
          <p:nvPr/>
        </p:nvSpPr>
        <p:spPr>
          <a:xfrm>
            <a:off x="1417320" y="4727448"/>
            <a:ext cx="1188720" cy="411480"/>
          </a:xfrm>
          <a:prstGeom prst="rect">
            <a:avLst/>
          </a:prstGeom>
          <a:noFill/>
          <a:ln/>
        </p:spPr>
        <p:txBody>
          <a:bodyPr wrap="square" lIns="0" tIns="0" rIns="0" bIns="0" rtlCol="0" anchor="t"/>
          <a:lstStyle/>
          <a:p>
            <a:pPr indent="0" marL="0">
              <a:buNone/>
            </a:pPr>
            <a:r>
              <a:rPr lang="en-US" sz="1600" b="1" dirty="0">
                <a:solidFill>
                  <a:schemeClr val="tx2"/>
                </a:solidFill>
              </a:rPr>
              <a:t>Method</a:t>
            </a:r>
            <a:endParaRPr lang="en-US" sz="1600" dirty="0"/>
          </a:p>
        </p:txBody>
      </p:sp>
      <p:sp>
        <p:nvSpPr>
          <p:cNvPr id="20" name="Text 18"/>
          <p:cNvSpPr txBox="1"/>
          <p:nvPr/>
        </p:nvSpPr>
        <p:spPr>
          <a:xfrm>
            <a:off x="2651760" y="4727448"/>
            <a:ext cx="8686800" cy="548640"/>
          </a:xfrm>
          <a:prstGeom prst="rect">
            <a:avLst/>
          </a:prstGeom>
          <a:noFill/>
          <a:ln/>
        </p:spPr>
        <p:txBody>
          <a:bodyPr wrap="square" lIns="0" tIns="0" rIns="0" bIns="0" rtlCol="0" anchor="t"/>
          <a:lstStyle/>
          <a:p>
            <a:pPr indent="0" marL="0">
              <a:buNone/>
            </a:pPr>
            <a:r>
              <a:rPr lang="en-US" sz="1450" dirty="0">
                <a:solidFill>
                  <a:schemeClr val="tx1"/>
                </a:solidFill>
              </a:rPr>
              <a:t>Raw data is never changed. Cleaning uses proven fixes only; every simulated number carries a label and a low / base / high range.</a:t>
            </a:r>
            <a:endParaRPr lang="en-US" sz="1450" dirty="0"/>
          </a:p>
        </p:txBody>
      </p:sp>
      <p:sp>
        <p:nvSpPr>
          <p:cNvPr id="21" name="Shape 19"/>
          <p:cNvSpPr/>
          <p:nvPr/>
        </p:nvSpPr>
        <p:spPr>
          <a:xfrm>
            <a:off x="822960" y="5394960"/>
            <a:ext cx="411480" cy="411480"/>
          </a:xfrm>
          <a:prstGeom prst="ellipse">
            <a:avLst/>
          </a:prstGeom>
          <a:solidFill>
            <a:schemeClr val="tx2"/>
          </a:solidFill>
          <a:ln w="12700">
            <a:solidFill>
              <a:schemeClr val="tx2"/>
            </a:solidFill>
            <a:prstDash val="solid"/>
          </a:ln>
        </p:spPr>
      </p:sp>
      <p:sp>
        <p:nvSpPr>
          <p:cNvPr id="22" name="Text 20"/>
          <p:cNvSpPr txBox="1"/>
          <p:nvPr/>
        </p:nvSpPr>
        <p:spPr>
          <a:xfrm>
            <a:off x="822960" y="5394960"/>
            <a:ext cx="411480" cy="411480"/>
          </a:xfrm>
          <a:prstGeom prst="rect">
            <a:avLst/>
          </a:prstGeom>
          <a:noFill/>
          <a:ln/>
        </p:spPr>
        <p:txBody>
          <a:bodyPr wrap="square" lIns="0" tIns="0" rIns="0" bIns="0" rtlCol="0" anchor="ctr"/>
          <a:lstStyle/>
          <a:p>
            <a:pPr algn="ctr" indent="0" marL="0">
              <a:buNone/>
            </a:pPr>
            <a:r>
              <a:rPr lang="en-US" sz="1100" b="1" dirty="0">
                <a:solidFill>
                  <a:schemeClr val="bg1"/>
                </a:solidFill>
              </a:rPr>
              <a:t>3</a:t>
            </a:r>
            <a:endParaRPr lang="en-US" sz="1100" dirty="0"/>
          </a:p>
        </p:txBody>
      </p:sp>
      <p:sp>
        <p:nvSpPr>
          <p:cNvPr id="23" name="Text 21"/>
          <p:cNvSpPr txBox="1"/>
          <p:nvPr/>
        </p:nvSpPr>
        <p:spPr>
          <a:xfrm>
            <a:off x="1417320" y="5413248"/>
            <a:ext cx="1188720" cy="411480"/>
          </a:xfrm>
          <a:prstGeom prst="rect">
            <a:avLst/>
          </a:prstGeom>
          <a:noFill/>
          <a:ln/>
        </p:spPr>
        <p:txBody>
          <a:bodyPr wrap="square" lIns="0" tIns="0" rIns="0" bIns="0" rtlCol="0" anchor="t"/>
          <a:lstStyle/>
          <a:p>
            <a:pPr indent="0" marL="0">
              <a:buNone/>
            </a:pPr>
            <a:r>
              <a:rPr lang="en-US" sz="1600" b="1" dirty="0">
                <a:solidFill>
                  <a:schemeClr val="tx2"/>
                </a:solidFill>
              </a:rPr>
              <a:t>Ask</a:t>
            </a:r>
            <a:endParaRPr lang="en-US" sz="1600" dirty="0"/>
          </a:p>
        </p:txBody>
      </p:sp>
      <p:sp>
        <p:nvSpPr>
          <p:cNvPr id="24" name="Text 22"/>
          <p:cNvSpPr txBox="1"/>
          <p:nvPr/>
        </p:nvSpPr>
        <p:spPr>
          <a:xfrm>
            <a:off x="2651760" y="5413248"/>
            <a:ext cx="8686800" cy="548640"/>
          </a:xfrm>
          <a:prstGeom prst="rect">
            <a:avLst/>
          </a:prstGeom>
          <a:noFill/>
          <a:ln/>
        </p:spPr>
        <p:txBody>
          <a:bodyPr wrap="square" lIns="0" tIns="0" rIns="0" bIns="0" rtlCol="0" anchor="t"/>
          <a:lstStyle/>
          <a:p>
            <a:pPr indent="0" marL="0">
              <a:buNone/>
            </a:pPr>
            <a:r>
              <a:rPr lang="en-US" sz="1450" dirty="0">
                <a:solidFill>
                  <a:schemeClr val="tx1"/>
                </a:solidFill>
              </a:rPr>
              <a:t>Five items only Binzagr has (P&amp;L, attendance, labour cost, rate card, site register) turn the simulation into their actual P&amp;L.</a:t>
            </a:r>
            <a:endParaRPr lang="en-US" sz="14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What this deck covers</a:t>
            </a:r>
            <a:endParaRPr lang="en-US" sz="3000" dirty="0"/>
          </a:p>
        </p:txBody>
      </p:sp>
      <p:sp>
        <p:nvSpPr>
          <p:cNvPr id="3" name="card"/>
          <p:cNvSpPr/>
          <p:nvPr/>
        </p:nvSpPr>
        <p:spPr>
          <a:xfrm>
            <a:off x="548640" y="1417320"/>
            <a:ext cx="3474720" cy="2103120"/>
          </a:xfrm>
          <a:prstGeom prst="roundRect">
            <a:avLst>
              <a:gd name="adj" fmla="val 3478"/>
            </a:avLst>
          </a:prstGeom>
          <a:solidFill>
            <a:schemeClr val="bg2"/>
          </a:solidFill>
          <a:ln w="12700">
            <a:solidFill>
              <a:schemeClr val="bg2"/>
            </a:solidFill>
            <a:prstDash val="solid"/>
          </a:ln>
        </p:spPr>
      </p:sp>
      <p:sp>
        <p:nvSpPr>
          <p:cNvPr id="4" name="Shape 2"/>
          <p:cNvSpPr/>
          <p:nvPr/>
        </p:nvSpPr>
        <p:spPr>
          <a:xfrm>
            <a:off x="822960" y="1691640"/>
            <a:ext cx="548640" cy="548640"/>
          </a:xfrm>
          <a:prstGeom prst="ellipse">
            <a:avLst/>
          </a:prstGeom>
          <a:solidFill>
            <a:schemeClr val="tx2"/>
          </a:solidFill>
          <a:ln w="12700">
            <a:solidFill>
              <a:schemeClr val="tx2"/>
            </a:solidFill>
            <a:prstDash val="solid"/>
          </a:ln>
        </p:spPr>
      </p:sp>
      <p:sp>
        <p:nvSpPr>
          <p:cNvPr id="5" name="Text 3"/>
          <p:cNvSpPr txBox="1"/>
          <p:nvPr/>
        </p:nvSpPr>
        <p:spPr>
          <a:xfrm>
            <a:off x="822960" y="1691640"/>
            <a:ext cx="548640" cy="54864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ext 4"/>
          <p:cNvSpPr txBox="1"/>
          <p:nvPr/>
        </p:nvSpPr>
        <p:spPr>
          <a:xfrm>
            <a:off x="822960" y="2377440"/>
            <a:ext cx="3017520" cy="457200"/>
          </a:xfrm>
          <a:prstGeom prst="rect">
            <a:avLst/>
          </a:prstGeom>
          <a:noFill/>
          <a:ln/>
        </p:spPr>
        <p:txBody>
          <a:bodyPr wrap="square" lIns="0" tIns="0" rIns="0" bIns="0" rtlCol="0" anchor="t"/>
          <a:lstStyle/>
          <a:p>
            <a:pPr indent="0" marL="0">
              <a:buNone/>
            </a:pPr>
            <a:r>
              <a:rPr lang="en-US" sz="1900" b="1" dirty="0">
                <a:solidFill>
                  <a:schemeClr val="tx2"/>
                </a:solidFill>
              </a:rPr>
              <a:t>Scope of the PoV</a:t>
            </a:r>
            <a:endParaRPr lang="en-US" sz="1900" dirty="0"/>
          </a:p>
        </p:txBody>
      </p:sp>
      <p:sp>
        <p:nvSpPr>
          <p:cNvPr id="7" name="Text 5"/>
          <p:cNvSpPr txBox="1"/>
          <p:nvPr/>
        </p:nvSpPr>
        <p:spPr>
          <a:xfrm>
            <a:off x="822960" y="2834640"/>
            <a:ext cx="3017520" cy="640080"/>
          </a:xfrm>
          <a:prstGeom prst="rect">
            <a:avLst/>
          </a:prstGeom>
          <a:noFill/>
          <a:ln/>
        </p:spPr>
        <p:txBody>
          <a:bodyPr wrap="square" lIns="0" tIns="0" rIns="0" bIns="0" rtlCol="0" anchor="t"/>
          <a:lstStyle/>
          <a:p>
            <a:pPr indent="0" marL="0">
              <a:buNone/>
            </a:pPr>
            <a:r>
              <a:rPr lang="en-US" sz="1350" dirty="0">
                <a:solidFill>
                  <a:schemeClr val="accent5"/>
                </a:solidFill>
              </a:rPr>
              <a:t>What is in, what is parallel, what is out</a:t>
            </a:r>
            <a:endParaRPr lang="en-US" sz="1350" dirty="0"/>
          </a:p>
        </p:txBody>
      </p:sp>
      <p:sp>
        <p:nvSpPr>
          <p:cNvPr id="8" name="card"/>
          <p:cNvSpPr/>
          <p:nvPr/>
        </p:nvSpPr>
        <p:spPr>
          <a:xfrm>
            <a:off x="4270248" y="1417320"/>
            <a:ext cx="3474720" cy="2103120"/>
          </a:xfrm>
          <a:prstGeom prst="roundRect">
            <a:avLst>
              <a:gd name="adj" fmla="val 3478"/>
            </a:avLst>
          </a:prstGeom>
          <a:solidFill>
            <a:schemeClr val="bg2"/>
          </a:solidFill>
          <a:ln w="12700">
            <a:solidFill>
              <a:schemeClr val="bg2"/>
            </a:solidFill>
            <a:prstDash val="solid"/>
          </a:ln>
        </p:spPr>
      </p:sp>
      <p:sp>
        <p:nvSpPr>
          <p:cNvPr id="9" name="Shape 7"/>
          <p:cNvSpPr/>
          <p:nvPr/>
        </p:nvSpPr>
        <p:spPr>
          <a:xfrm>
            <a:off x="4544568" y="1691640"/>
            <a:ext cx="548640" cy="548640"/>
          </a:xfrm>
          <a:prstGeom prst="ellipse">
            <a:avLst/>
          </a:prstGeom>
          <a:solidFill>
            <a:schemeClr val="tx2"/>
          </a:solidFill>
          <a:ln w="12700">
            <a:solidFill>
              <a:schemeClr val="tx2"/>
            </a:solidFill>
            <a:prstDash val="solid"/>
          </a:ln>
        </p:spPr>
      </p:sp>
      <p:sp>
        <p:nvSpPr>
          <p:cNvPr id="10" name="Text 8"/>
          <p:cNvSpPr txBox="1"/>
          <p:nvPr/>
        </p:nvSpPr>
        <p:spPr>
          <a:xfrm>
            <a:off x="4544568" y="1691640"/>
            <a:ext cx="548640" cy="54864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 9"/>
          <p:cNvSpPr txBox="1"/>
          <p:nvPr/>
        </p:nvSpPr>
        <p:spPr>
          <a:xfrm>
            <a:off x="4544568" y="2377440"/>
            <a:ext cx="3017520" cy="457200"/>
          </a:xfrm>
          <a:prstGeom prst="rect">
            <a:avLst/>
          </a:prstGeom>
          <a:noFill/>
          <a:ln/>
        </p:spPr>
        <p:txBody>
          <a:bodyPr wrap="square" lIns="0" tIns="0" rIns="0" bIns="0" rtlCol="0" anchor="t"/>
          <a:lstStyle/>
          <a:p>
            <a:pPr indent="0" marL="0">
              <a:buNone/>
            </a:pPr>
            <a:r>
              <a:rPr lang="en-US" sz="1900" b="1" dirty="0">
                <a:solidFill>
                  <a:schemeClr val="tx2"/>
                </a:solidFill>
              </a:rPr>
              <a:t>How we cleaned the data</a:t>
            </a:r>
            <a:endParaRPr lang="en-US" sz="1900" dirty="0"/>
          </a:p>
        </p:txBody>
      </p:sp>
      <p:sp>
        <p:nvSpPr>
          <p:cNvPr id="12" name="Text 10"/>
          <p:cNvSpPr txBox="1"/>
          <p:nvPr/>
        </p:nvSpPr>
        <p:spPr>
          <a:xfrm>
            <a:off x="4544568" y="2834640"/>
            <a:ext cx="3017520" cy="640080"/>
          </a:xfrm>
          <a:prstGeom prst="rect">
            <a:avLst/>
          </a:prstGeom>
          <a:noFill/>
          <a:ln/>
        </p:spPr>
        <p:txBody>
          <a:bodyPr wrap="square" lIns="0" tIns="0" rIns="0" bIns="0" rtlCol="0" anchor="t"/>
          <a:lstStyle/>
          <a:p>
            <a:pPr indent="0" marL="0">
              <a:buNone/>
            </a:pPr>
            <a:r>
              <a:rPr lang="en-US" sz="1350" dirty="0">
                <a:solidFill>
                  <a:schemeClr val="accent5"/>
                </a:solidFill>
              </a:rPr>
              <a:t>Six rules, the defects found and how we proved the fixes</a:t>
            </a:r>
            <a:endParaRPr lang="en-US" sz="1350" dirty="0"/>
          </a:p>
        </p:txBody>
      </p:sp>
      <p:sp>
        <p:nvSpPr>
          <p:cNvPr id="13" name="card"/>
          <p:cNvSpPr/>
          <p:nvPr/>
        </p:nvSpPr>
        <p:spPr>
          <a:xfrm>
            <a:off x="7991856" y="1417320"/>
            <a:ext cx="3474720" cy="2103120"/>
          </a:xfrm>
          <a:prstGeom prst="roundRect">
            <a:avLst>
              <a:gd name="adj" fmla="val 3478"/>
            </a:avLst>
          </a:prstGeom>
          <a:solidFill>
            <a:schemeClr val="bg2"/>
          </a:solidFill>
          <a:ln w="12700">
            <a:solidFill>
              <a:schemeClr val="bg2"/>
            </a:solidFill>
            <a:prstDash val="solid"/>
          </a:ln>
        </p:spPr>
      </p:sp>
      <p:sp>
        <p:nvSpPr>
          <p:cNvPr id="14" name="Shape 12"/>
          <p:cNvSpPr/>
          <p:nvPr/>
        </p:nvSpPr>
        <p:spPr>
          <a:xfrm>
            <a:off x="8266176" y="1691640"/>
            <a:ext cx="548640" cy="548640"/>
          </a:xfrm>
          <a:prstGeom prst="ellipse">
            <a:avLst/>
          </a:prstGeom>
          <a:solidFill>
            <a:schemeClr val="accent4"/>
          </a:solidFill>
          <a:ln w="12700">
            <a:solidFill>
              <a:schemeClr val="accent4"/>
            </a:solidFill>
            <a:prstDash val="solid"/>
          </a:ln>
        </p:spPr>
      </p:sp>
      <p:sp>
        <p:nvSpPr>
          <p:cNvPr id="15" name="Text 13"/>
          <p:cNvSpPr txBox="1"/>
          <p:nvPr/>
        </p:nvSpPr>
        <p:spPr>
          <a:xfrm>
            <a:off x="8266176" y="1691640"/>
            <a:ext cx="548640" cy="54864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ext 14"/>
          <p:cNvSpPr txBox="1"/>
          <p:nvPr/>
        </p:nvSpPr>
        <p:spPr>
          <a:xfrm>
            <a:off x="8266176" y="2377440"/>
            <a:ext cx="3017520" cy="457200"/>
          </a:xfrm>
          <a:prstGeom prst="rect">
            <a:avLst/>
          </a:prstGeom>
          <a:noFill/>
          <a:ln/>
        </p:spPr>
        <p:txBody>
          <a:bodyPr wrap="square" lIns="0" tIns="0" rIns="0" bIns="0" rtlCol="0" anchor="t"/>
          <a:lstStyle/>
          <a:p>
            <a:pPr indent="0" marL="0">
              <a:buNone/>
            </a:pPr>
            <a:r>
              <a:rPr lang="en-US" sz="1900" b="1" dirty="0">
                <a:solidFill>
                  <a:schemeClr val="tx2"/>
                </a:solidFill>
              </a:rPr>
              <a:t>Anomaly flags</a:t>
            </a:r>
            <a:endParaRPr lang="en-US" sz="1900" dirty="0"/>
          </a:p>
        </p:txBody>
      </p:sp>
      <p:sp>
        <p:nvSpPr>
          <p:cNvPr id="17" name="Text 15"/>
          <p:cNvSpPr txBox="1"/>
          <p:nvPr/>
        </p:nvSpPr>
        <p:spPr>
          <a:xfrm>
            <a:off x="8266176" y="2834640"/>
            <a:ext cx="3017520" cy="640080"/>
          </a:xfrm>
          <a:prstGeom prst="rect">
            <a:avLst/>
          </a:prstGeom>
          <a:noFill/>
          <a:ln/>
        </p:spPr>
        <p:txBody>
          <a:bodyPr wrap="square" lIns="0" tIns="0" rIns="0" bIns="0" rtlCol="0" anchor="t"/>
          <a:lstStyle/>
          <a:p>
            <a:pPr indent="0" marL="0">
              <a:buNone/>
            </a:pPr>
            <a:r>
              <a:rPr lang="en-US" sz="1350" dirty="0">
                <a:solidFill>
                  <a:schemeClr val="accent5"/>
                </a:solidFill>
              </a:rPr>
              <a:t>23 flags: what we saw, how big it is, what it means, what to ask</a:t>
            </a:r>
            <a:endParaRPr lang="en-US" sz="1350" dirty="0"/>
          </a:p>
        </p:txBody>
      </p:sp>
      <p:sp>
        <p:nvSpPr>
          <p:cNvPr id="18" name="card"/>
          <p:cNvSpPr/>
          <p:nvPr/>
        </p:nvSpPr>
        <p:spPr>
          <a:xfrm>
            <a:off x="548640" y="3794760"/>
            <a:ext cx="3474720" cy="2103120"/>
          </a:xfrm>
          <a:prstGeom prst="roundRect">
            <a:avLst>
              <a:gd name="adj" fmla="val 3478"/>
            </a:avLst>
          </a:prstGeom>
          <a:solidFill>
            <a:schemeClr val="bg2"/>
          </a:solidFill>
          <a:ln w="12700">
            <a:solidFill>
              <a:schemeClr val="bg2"/>
            </a:solidFill>
            <a:prstDash val="solid"/>
          </a:ln>
        </p:spPr>
      </p:sp>
      <p:sp>
        <p:nvSpPr>
          <p:cNvPr id="19" name="Shape 17"/>
          <p:cNvSpPr/>
          <p:nvPr/>
        </p:nvSpPr>
        <p:spPr>
          <a:xfrm>
            <a:off x="822960" y="4069080"/>
            <a:ext cx="548640" cy="548640"/>
          </a:xfrm>
          <a:prstGeom prst="ellipse">
            <a:avLst/>
          </a:prstGeom>
          <a:solidFill>
            <a:schemeClr val="tx2"/>
          </a:solidFill>
          <a:ln w="12700">
            <a:solidFill>
              <a:schemeClr val="tx2"/>
            </a:solidFill>
            <a:prstDash val="solid"/>
          </a:ln>
        </p:spPr>
      </p:sp>
      <p:sp>
        <p:nvSpPr>
          <p:cNvPr id="20" name="Text 18"/>
          <p:cNvSpPr txBox="1"/>
          <p:nvPr/>
        </p:nvSpPr>
        <p:spPr>
          <a:xfrm>
            <a:off x="822960" y="4069080"/>
            <a:ext cx="548640" cy="54864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ext 19"/>
          <p:cNvSpPr txBox="1"/>
          <p:nvPr/>
        </p:nvSpPr>
        <p:spPr>
          <a:xfrm>
            <a:off x="822960" y="4754880"/>
            <a:ext cx="3017520" cy="457200"/>
          </a:xfrm>
          <a:prstGeom prst="rect">
            <a:avLst/>
          </a:prstGeom>
          <a:noFill/>
          <a:ln/>
        </p:spPr>
        <p:txBody>
          <a:bodyPr wrap="square" lIns="0" tIns="0" rIns="0" bIns="0" rtlCol="0" anchor="t"/>
          <a:lstStyle/>
          <a:p>
            <a:pPr indent="0" marL="0">
              <a:buNone/>
            </a:pPr>
            <a:r>
              <a:rPr lang="en-US" sz="1900" b="1" dirty="0">
                <a:solidFill>
                  <a:schemeClr val="tx2"/>
                </a:solidFill>
              </a:rPr>
              <a:t>How we simulated the data</a:t>
            </a:r>
            <a:endParaRPr lang="en-US" sz="1900" dirty="0"/>
          </a:p>
        </p:txBody>
      </p:sp>
      <p:sp>
        <p:nvSpPr>
          <p:cNvPr id="22" name="Text 20"/>
          <p:cNvSpPr txBox="1"/>
          <p:nvPr/>
        </p:nvSpPr>
        <p:spPr>
          <a:xfrm>
            <a:off x="822960" y="5212080"/>
            <a:ext cx="3017520" cy="640080"/>
          </a:xfrm>
          <a:prstGeom prst="rect">
            <a:avLst/>
          </a:prstGeom>
          <a:noFill/>
          <a:ln/>
        </p:spPr>
        <p:txBody>
          <a:bodyPr wrap="square" lIns="0" tIns="0" rIns="0" bIns="0" rtlCol="0" anchor="t"/>
          <a:lstStyle/>
          <a:p>
            <a:pPr indent="0" marL="0">
              <a:buNone/>
            </a:pPr>
            <a:r>
              <a:rPr lang="en-US" sz="1350" dirty="0">
                <a:solidFill>
                  <a:schemeClr val="accent5"/>
                </a:solidFill>
              </a:rPr>
              <a:t>Paid time, head count, cost, standards, P&amp;L, uncertainty</a:t>
            </a:r>
            <a:endParaRPr lang="en-US" sz="1350" dirty="0"/>
          </a:p>
        </p:txBody>
      </p:sp>
      <p:sp>
        <p:nvSpPr>
          <p:cNvPr id="23" name="card"/>
          <p:cNvSpPr/>
          <p:nvPr/>
        </p:nvSpPr>
        <p:spPr>
          <a:xfrm>
            <a:off x="4270248" y="3794760"/>
            <a:ext cx="3474720" cy="2103120"/>
          </a:xfrm>
          <a:prstGeom prst="roundRect">
            <a:avLst>
              <a:gd name="adj" fmla="val 3478"/>
            </a:avLst>
          </a:prstGeom>
          <a:solidFill>
            <a:schemeClr val="bg2"/>
          </a:solidFill>
          <a:ln w="12700">
            <a:solidFill>
              <a:schemeClr val="bg2"/>
            </a:solidFill>
            <a:prstDash val="solid"/>
          </a:ln>
        </p:spPr>
      </p:sp>
      <p:sp>
        <p:nvSpPr>
          <p:cNvPr id="24" name="Shape 22"/>
          <p:cNvSpPr/>
          <p:nvPr/>
        </p:nvSpPr>
        <p:spPr>
          <a:xfrm>
            <a:off x="4544568" y="4069080"/>
            <a:ext cx="548640" cy="548640"/>
          </a:xfrm>
          <a:prstGeom prst="ellipse">
            <a:avLst/>
          </a:prstGeom>
          <a:solidFill>
            <a:schemeClr val="tx2"/>
          </a:solidFill>
          <a:ln w="12700">
            <a:solidFill>
              <a:schemeClr val="tx2"/>
            </a:solidFill>
            <a:prstDash val="solid"/>
          </a:ln>
        </p:spPr>
      </p:sp>
      <p:sp>
        <p:nvSpPr>
          <p:cNvPr id="25" name="Text 23"/>
          <p:cNvSpPr txBox="1"/>
          <p:nvPr/>
        </p:nvSpPr>
        <p:spPr>
          <a:xfrm>
            <a:off x="4544568" y="4069080"/>
            <a:ext cx="548640" cy="54864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ext 24"/>
          <p:cNvSpPr txBox="1"/>
          <p:nvPr/>
        </p:nvSpPr>
        <p:spPr>
          <a:xfrm>
            <a:off x="4544568" y="4754880"/>
            <a:ext cx="3017520" cy="457200"/>
          </a:xfrm>
          <a:prstGeom prst="rect">
            <a:avLst/>
          </a:prstGeom>
          <a:noFill/>
          <a:ln/>
        </p:spPr>
        <p:txBody>
          <a:bodyPr wrap="square" lIns="0" tIns="0" rIns="0" bIns="0" rtlCol="0" anchor="t"/>
          <a:lstStyle/>
          <a:p>
            <a:pPr indent="0" marL="0">
              <a:buNone/>
            </a:pPr>
            <a:r>
              <a:rPr lang="en-US" sz="1900" b="1" dirty="0">
                <a:solidFill>
                  <a:schemeClr val="tx2"/>
                </a:solidFill>
              </a:rPr>
              <a:t>What we can predict</a:t>
            </a:r>
            <a:endParaRPr lang="en-US" sz="1900" dirty="0"/>
          </a:p>
        </p:txBody>
      </p:sp>
      <p:sp>
        <p:nvSpPr>
          <p:cNvPr id="27" name="Text 25"/>
          <p:cNvSpPr txBox="1"/>
          <p:nvPr/>
        </p:nvSpPr>
        <p:spPr>
          <a:xfrm>
            <a:off x="4544568" y="5212080"/>
            <a:ext cx="3017520" cy="640080"/>
          </a:xfrm>
          <a:prstGeom prst="rect">
            <a:avLst/>
          </a:prstGeom>
          <a:noFill/>
          <a:ln/>
        </p:spPr>
        <p:txBody>
          <a:bodyPr wrap="square" lIns="0" tIns="0" rIns="0" bIns="0" rtlCol="0" anchor="t"/>
          <a:lstStyle/>
          <a:p>
            <a:pPr indent="0" marL="0">
              <a:buNone/>
            </a:pPr>
            <a:r>
              <a:rPr lang="en-US" sz="1350" dirty="0">
                <a:solidFill>
                  <a:schemeClr val="accent5"/>
                </a:solidFill>
              </a:rPr>
              <a:t>Ready now, ready with Binzagr data, not yet</a:t>
            </a:r>
            <a:endParaRPr lang="en-US" sz="1350" dirty="0"/>
          </a:p>
        </p:txBody>
      </p:sp>
      <p:sp>
        <p:nvSpPr>
          <p:cNvPr id="28" name="card"/>
          <p:cNvSpPr/>
          <p:nvPr/>
        </p:nvSpPr>
        <p:spPr>
          <a:xfrm>
            <a:off x="7991856" y="3794760"/>
            <a:ext cx="3474720" cy="2103120"/>
          </a:xfrm>
          <a:prstGeom prst="roundRect">
            <a:avLst>
              <a:gd name="adj" fmla="val 3478"/>
            </a:avLst>
          </a:prstGeom>
          <a:solidFill>
            <a:schemeClr val="bg2"/>
          </a:solidFill>
          <a:ln w="12700">
            <a:solidFill>
              <a:schemeClr val="bg2"/>
            </a:solidFill>
            <a:prstDash val="solid"/>
          </a:ln>
        </p:spPr>
      </p:sp>
      <p:sp>
        <p:nvSpPr>
          <p:cNvPr id="29" name="Shape 27"/>
          <p:cNvSpPr/>
          <p:nvPr/>
        </p:nvSpPr>
        <p:spPr>
          <a:xfrm>
            <a:off x="8266176" y="4069080"/>
            <a:ext cx="548640" cy="548640"/>
          </a:xfrm>
          <a:prstGeom prst="ellipse">
            <a:avLst/>
          </a:prstGeom>
          <a:solidFill>
            <a:schemeClr val="tx2"/>
          </a:solidFill>
          <a:ln w="12700">
            <a:solidFill>
              <a:schemeClr val="tx2"/>
            </a:solidFill>
            <a:prstDash val="solid"/>
          </a:ln>
        </p:spPr>
      </p:sp>
      <p:sp>
        <p:nvSpPr>
          <p:cNvPr id="30" name="Text 28"/>
          <p:cNvSpPr txBox="1"/>
          <p:nvPr/>
        </p:nvSpPr>
        <p:spPr>
          <a:xfrm>
            <a:off x="8266176" y="4069080"/>
            <a:ext cx="548640" cy="54864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ext 29"/>
          <p:cNvSpPr txBox="1"/>
          <p:nvPr/>
        </p:nvSpPr>
        <p:spPr>
          <a:xfrm>
            <a:off x="8266176" y="4754880"/>
            <a:ext cx="3017520" cy="457200"/>
          </a:xfrm>
          <a:prstGeom prst="rect">
            <a:avLst/>
          </a:prstGeom>
          <a:noFill/>
          <a:ln/>
        </p:spPr>
        <p:txBody>
          <a:bodyPr wrap="square" lIns="0" tIns="0" rIns="0" bIns="0" rtlCol="0" anchor="t"/>
          <a:lstStyle/>
          <a:p>
            <a:pPr indent="0" marL="0">
              <a:buNone/>
            </a:pPr>
            <a:r>
              <a:rPr lang="en-US" sz="1900" b="1" dirty="0">
                <a:solidFill>
                  <a:schemeClr val="tx2"/>
                </a:solidFill>
              </a:rPr>
              <a:t>Findings and conclusion</a:t>
            </a:r>
            <a:endParaRPr lang="en-US" sz="1900" dirty="0"/>
          </a:p>
        </p:txBody>
      </p:sp>
      <p:sp>
        <p:nvSpPr>
          <p:cNvPr id="32" name="Text 30"/>
          <p:cNvSpPr txBox="1"/>
          <p:nvPr/>
        </p:nvSpPr>
        <p:spPr>
          <a:xfrm>
            <a:off x="8266176" y="5212080"/>
            <a:ext cx="3017520" cy="640080"/>
          </a:xfrm>
          <a:prstGeom prst="rect">
            <a:avLst/>
          </a:prstGeom>
          <a:noFill/>
          <a:ln/>
        </p:spPr>
        <p:txBody>
          <a:bodyPr wrap="square" lIns="0" tIns="0" rIns="0" bIns="0" rtlCol="0" anchor="t"/>
          <a:lstStyle/>
          <a:p>
            <a:pPr indent="0" marL="0">
              <a:buNone/>
            </a:pPr>
            <a:r>
              <a:rPr lang="en-US" sz="1350" dirty="0">
                <a:solidFill>
                  <a:schemeClr val="accent5"/>
                </a:solidFill>
              </a:rPr>
              <a:t>Key findings, five levers, the asks, next steps</a:t>
            </a:r>
            <a:endParaRPr lang="en-US" sz="13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515600" cy="1188720"/>
          </a:xfrm>
          <a:prstGeom prst="rect">
            <a:avLst/>
          </a:prstGeom>
          <a:noFill/>
          <a:ln/>
        </p:spPr>
        <p:txBody>
          <a:bodyPr wrap="square" lIns="0" tIns="0" rIns="0" bIns="0" rtlCol="0" anchor="b"/>
          <a:lstStyle/>
          <a:p>
            <a:pPr algn="l" indent="0" marL="0">
              <a:buNone/>
            </a:pPr>
            <a:r>
              <a:rPr lang="en-US" sz="4200" b="1" dirty="0">
                <a:solidFill>
                  <a:schemeClr val="bg1"/>
                </a:solidFill>
              </a:rPr>
              <a:t>Scope of the PoV</a:t>
            </a:r>
            <a:endParaRPr lang="en-US" sz="4200" dirty="0"/>
          </a:p>
        </p:txBody>
      </p:sp>
      <p:sp>
        <p:nvSpPr>
          <p:cNvPr id="3" name="Text 0"/>
          <p:cNvSpPr/>
          <p:nvPr>
            <p:ph idx="101" type="body" hasCustomPrompt="1"/>
          </p:nvPr>
        </p:nvSpPr>
        <p:spPr>
          <a:xfrm>
            <a:off x="548640" y="3611880"/>
            <a:ext cx="10058400" cy="1005840"/>
          </a:xfrm>
          <a:prstGeom prst="rect">
            <a:avLst/>
          </a:prstGeom>
          <a:noFill/>
          <a:ln/>
        </p:spPr>
        <p:txBody>
          <a:bodyPr wrap="square" lIns="0" tIns="0" rIns="0" bIns="0" rtlCol="0" anchor="t"/>
          <a:lstStyle/>
          <a:p>
            <a:pPr algn="l" indent="0" marL="0">
              <a:buNone/>
            </a:pPr>
            <a:r>
              <a:rPr lang="en-US" sz="1900" dirty="0">
                <a:solidFill>
                  <a:schemeClr val="accent6"/>
                </a:solidFill>
              </a:rPr>
              <a:t>One flagship use case on Jeddah warehouse labour, supported by Riyadh distribution and retail data</a:t>
            </a:r>
            <a:endParaRPr lang="en-US" sz="19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What is in the PoV, and what is not</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Scope agreed at the 19 Oct standup with Omar and Salman</a:t>
            </a:r>
            <a:endParaRPr lang="en-US" sz="1500" dirty="0"/>
          </a:p>
        </p:txBody>
      </p:sp>
      <p:sp>
        <p:nvSpPr>
          <p:cNvPr id="4" name="Shape 2"/>
          <p:cNvSpPr/>
          <p:nvPr/>
        </p:nvSpPr>
        <p:spPr>
          <a:xfrm>
            <a:off x="548640" y="1645920"/>
            <a:ext cx="3474720" cy="685800"/>
          </a:xfrm>
          <a:prstGeom prst="rect">
            <a:avLst/>
          </a:prstGeom>
          <a:solidFill>
            <a:schemeClr val="tx2"/>
          </a:solidFill>
          <a:ln w="12700">
            <a:solidFill>
              <a:schemeClr val="tx2"/>
            </a:solidFill>
            <a:prstDash val="solid"/>
          </a:ln>
        </p:spPr>
      </p:sp>
      <p:sp>
        <p:nvSpPr>
          <p:cNvPr id="5" name="Text 3"/>
          <p:cNvSpPr txBox="1"/>
          <p:nvPr/>
        </p:nvSpPr>
        <p:spPr>
          <a:xfrm>
            <a:off x="731520" y="1645920"/>
            <a:ext cx="3108960" cy="685800"/>
          </a:xfrm>
          <a:prstGeom prst="rect">
            <a:avLst/>
          </a:prstGeom>
          <a:noFill/>
          <a:ln/>
        </p:spPr>
        <p:txBody>
          <a:bodyPr wrap="square" lIns="0" tIns="0" rIns="0" bIns="0" rtlCol="0" anchor="ctr"/>
          <a:lstStyle/>
          <a:p>
            <a:pPr indent="0" marL="0">
              <a:buNone/>
            </a:pPr>
            <a:r>
              <a:rPr lang="en-US" sz="1550" b="1" dirty="0">
                <a:solidFill>
                  <a:schemeClr val="bg1"/>
                </a:solidFill>
              </a:rPr>
              <a:t>Flagship: Jeddah warehouse labour P&amp;L</a:t>
            </a:r>
            <a:endParaRPr lang="en-US" sz="1550" dirty="0"/>
          </a:p>
        </p:txBody>
      </p:sp>
      <p:sp>
        <p:nvSpPr>
          <p:cNvPr id="6" name="card"/>
          <p:cNvSpPr/>
          <p:nvPr/>
        </p:nvSpPr>
        <p:spPr>
          <a:xfrm>
            <a:off x="548640" y="2331720"/>
            <a:ext cx="3474720" cy="3429000"/>
          </a:xfrm>
          <a:prstGeom prst="roundRect">
            <a:avLst>
              <a:gd name="adj" fmla="val 2133"/>
            </a:avLst>
          </a:prstGeom>
          <a:solidFill>
            <a:schemeClr val="bg2"/>
          </a:solidFill>
          <a:ln w="12700">
            <a:solidFill>
              <a:schemeClr val="bg2"/>
            </a:solidFill>
            <a:prstDash val="solid"/>
          </a:ln>
        </p:spPr>
      </p:sp>
      <p:sp>
        <p:nvSpPr>
          <p:cNvPr id="7" name="Text 5"/>
          <p:cNvSpPr txBox="1"/>
          <p:nvPr/>
        </p:nvSpPr>
        <p:spPr>
          <a:xfrm>
            <a:off x="777240" y="2560320"/>
            <a:ext cx="3063240" cy="31089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Simulated vs actual Jeddah P&amp;L (Salman's framing)</a:t>
            </a:r>
            <a:endParaRPr lang="en-US" sz="1400" dirty="0"/>
          </a:p>
          <a:p>
            <a:pPr marL="342900" indent="-342900">
              <a:spcAft>
                <a:spcPts val="600"/>
              </a:spcAft>
              <a:buSzPct val="100000"/>
              <a:buChar char="•"/>
            </a:pPr>
            <a:r>
              <a:rPr lang="en-US" sz="1400" dirty="0">
                <a:solidFill>
                  <a:schemeClr val="tx1"/>
                </a:solidFill>
              </a:rPr>
              <a:t>Labour = activity volume x standard time x cost</a:t>
            </a:r>
            <a:endParaRPr lang="en-US" sz="1400" dirty="0"/>
          </a:p>
          <a:p>
            <a:pPr marL="342900" indent="-342900">
              <a:spcAft>
                <a:spcPts val="600"/>
              </a:spcAft>
              <a:buSzPct val="100000"/>
              <a:buChar char="•"/>
            </a:pPr>
            <a:r>
              <a:rPr lang="en-US" sz="1400" dirty="0">
                <a:solidFill>
                  <a:schemeClr val="tx1"/>
                </a:solidFill>
              </a:rPr>
              <a:t>Revenue held constant; labour is the lever</a:t>
            </a:r>
            <a:endParaRPr lang="en-US" sz="1400" dirty="0"/>
          </a:p>
          <a:p>
            <a:pPr marL="342900" indent="-342900">
              <a:spcAft>
                <a:spcPts val="600"/>
              </a:spcAft>
              <a:buSzPct val="100000"/>
              <a:buChar char="•"/>
            </a:pPr>
            <a:r>
              <a:rPr lang="en-US" sz="1400" dirty="0">
                <a:solidFill>
                  <a:schemeClr val="tx1"/>
                </a:solidFill>
              </a:rPr>
              <a:t>Site-to-site benchmarking (Raza's best sites)</a:t>
            </a:r>
            <a:endParaRPr lang="en-US" sz="1400" dirty="0"/>
          </a:p>
          <a:p>
            <a:pPr marL="342900" indent="-342900">
              <a:spcAft>
                <a:spcPts val="600"/>
              </a:spcAft>
              <a:buSzPct val="100000"/>
              <a:buChar char="•"/>
            </a:pPr>
            <a:r>
              <a:rPr lang="en-US" sz="1400" dirty="0">
                <a:solidFill>
                  <a:schemeClr val="tx1"/>
                </a:solidFill>
              </a:rPr>
              <a:t>Badge-sharing and attendance anomalies</a:t>
            </a:r>
            <a:endParaRPr lang="en-US" sz="1400" dirty="0"/>
          </a:p>
        </p:txBody>
      </p:sp>
      <p:sp>
        <p:nvSpPr>
          <p:cNvPr id="8" name="Shape 6"/>
          <p:cNvSpPr/>
          <p:nvPr/>
        </p:nvSpPr>
        <p:spPr>
          <a:xfrm>
            <a:off x="4270248" y="1645920"/>
            <a:ext cx="3474720" cy="685800"/>
          </a:xfrm>
          <a:prstGeom prst="rect">
            <a:avLst/>
          </a:prstGeom>
          <a:solidFill>
            <a:schemeClr val="accent3"/>
          </a:solidFill>
          <a:ln w="12700">
            <a:solidFill>
              <a:schemeClr val="accent3"/>
            </a:solidFill>
            <a:prstDash val="solid"/>
          </a:ln>
        </p:spPr>
      </p:sp>
      <p:sp>
        <p:nvSpPr>
          <p:cNvPr id="9" name="Text 7"/>
          <p:cNvSpPr txBox="1"/>
          <p:nvPr/>
        </p:nvSpPr>
        <p:spPr>
          <a:xfrm>
            <a:off x="4453128" y="1645920"/>
            <a:ext cx="3108960" cy="685800"/>
          </a:xfrm>
          <a:prstGeom prst="rect">
            <a:avLst/>
          </a:prstGeom>
          <a:noFill/>
          <a:ln/>
        </p:spPr>
        <p:txBody>
          <a:bodyPr wrap="square" lIns="0" tIns="0" rIns="0" bIns="0" rtlCol="0" anchor="ctr"/>
          <a:lstStyle/>
          <a:p>
            <a:pPr indent="0" marL="0">
              <a:buNone/>
            </a:pPr>
            <a:r>
              <a:rPr lang="en-US" sz="1550" b="1" dirty="0">
                <a:solidFill>
                  <a:schemeClr val="bg1"/>
                </a:solidFill>
              </a:rPr>
              <a:t>Distribution and retail (Riyadh)</a:t>
            </a:r>
            <a:endParaRPr lang="en-US" sz="1550" dirty="0"/>
          </a:p>
        </p:txBody>
      </p:sp>
      <p:sp>
        <p:nvSpPr>
          <p:cNvPr id="10" name="card"/>
          <p:cNvSpPr/>
          <p:nvPr/>
        </p:nvSpPr>
        <p:spPr>
          <a:xfrm>
            <a:off x="4270248" y="2331720"/>
            <a:ext cx="3474720" cy="3429000"/>
          </a:xfrm>
          <a:prstGeom prst="roundRect">
            <a:avLst>
              <a:gd name="adj" fmla="val 2133"/>
            </a:avLst>
          </a:prstGeom>
          <a:solidFill>
            <a:schemeClr val="bg2"/>
          </a:solidFill>
          <a:ln w="12700">
            <a:solidFill>
              <a:schemeClr val="bg2"/>
            </a:solidFill>
            <a:prstDash val="solid"/>
          </a:ln>
        </p:spPr>
      </p:sp>
      <p:sp>
        <p:nvSpPr>
          <p:cNvPr id="11" name="Text 9"/>
          <p:cNvSpPr txBox="1"/>
          <p:nvPr/>
        </p:nvSpPr>
        <p:spPr>
          <a:xfrm>
            <a:off x="4498848" y="2560320"/>
            <a:ext cx="3063240" cy="31089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Demand forecast by SKU and channel, Hijri-aware</a:t>
            </a:r>
            <a:endParaRPr lang="en-US" sz="1400" dirty="0"/>
          </a:p>
          <a:p>
            <a:pPr marL="342900" indent="-342900">
              <a:spcAft>
                <a:spcPts val="600"/>
              </a:spcAft>
              <a:buSzPct val="100000"/>
              <a:buChar char="•"/>
            </a:pPr>
            <a:r>
              <a:rPr lang="en-US" sz="1400" dirty="0">
                <a:solidFill>
                  <a:schemeClr val="tx1"/>
                </a:solidFill>
              </a:rPr>
              <a:t>Whitespace / next-best SKU per outlet</a:t>
            </a:r>
            <a:endParaRPr lang="en-US" sz="1400" dirty="0"/>
          </a:p>
          <a:p>
            <a:pPr marL="342900" indent="-342900">
              <a:spcAft>
                <a:spcPts val="600"/>
              </a:spcAft>
              <a:buSzPct val="100000"/>
              <a:buChar char="•"/>
            </a:pPr>
            <a:r>
              <a:rPr lang="en-US" sz="1400" dirty="0">
                <a:solidFill>
                  <a:schemeClr val="tx1"/>
                </a:solidFill>
              </a:rPr>
              <a:t>Outlet lifecycle and churn</a:t>
            </a:r>
            <a:endParaRPr lang="en-US" sz="1400" dirty="0"/>
          </a:p>
          <a:p>
            <a:pPr marL="342900" indent="-342900">
              <a:spcAft>
                <a:spcPts val="600"/>
              </a:spcAft>
              <a:buSzPct val="100000"/>
              <a:buChar char="•"/>
            </a:pPr>
            <a:r>
              <a:rPr lang="en-US" sz="1400" dirty="0">
                <a:solidFill>
                  <a:schemeClr val="tx1"/>
                </a:solidFill>
              </a:rPr>
              <a:t>Van-sales rep productivity</a:t>
            </a:r>
            <a:endParaRPr lang="en-US" sz="1400" dirty="0"/>
          </a:p>
          <a:p>
            <a:pPr marL="342900" indent="-342900">
              <a:spcAft>
                <a:spcPts val="600"/>
              </a:spcAft>
              <a:buSzPct val="100000"/>
              <a:buChar char="•"/>
            </a:pPr>
            <a:r>
              <a:rPr lang="en-US" sz="1400" dirty="0">
                <a:solidFill>
                  <a:schemeClr val="tx1"/>
                </a:solidFill>
              </a:rPr>
              <a:t>Receivables risk (snapshot level)</a:t>
            </a:r>
            <a:endParaRPr lang="en-US" sz="1400" dirty="0"/>
          </a:p>
        </p:txBody>
      </p:sp>
      <p:sp>
        <p:nvSpPr>
          <p:cNvPr id="12" name="Shape 10"/>
          <p:cNvSpPr/>
          <p:nvPr/>
        </p:nvSpPr>
        <p:spPr>
          <a:xfrm>
            <a:off x="7991856" y="1645920"/>
            <a:ext cx="3474720" cy="685800"/>
          </a:xfrm>
          <a:prstGeom prst="rect">
            <a:avLst/>
          </a:prstGeom>
          <a:solidFill>
            <a:schemeClr val="accent5"/>
          </a:solidFill>
          <a:ln w="12700">
            <a:solidFill>
              <a:schemeClr val="accent5"/>
            </a:solidFill>
            <a:prstDash val="solid"/>
          </a:ln>
        </p:spPr>
      </p:sp>
      <p:sp>
        <p:nvSpPr>
          <p:cNvPr id="13" name="Text 11"/>
          <p:cNvSpPr txBox="1"/>
          <p:nvPr/>
        </p:nvSpPr>
        <p:spPr>
          <a:xfrm>
            <a:off x="8174736" y="1645920"/>
            <a:ext cx="3108960" cy="685800"/>
          </a:xfrm>
          <a:prstGeom prst="rect">
            <a:avLst/>
          </a:prstGeom>
          <a:noFill/>
          <a:ln/>
        </p:spPr>
        <p:txBody>
          <a:bodyPr wrap="square" lIns="0" tIns="0" rIns="0" bIns="0" rtlCol="0" anchor="ctr"/>
          <a:lstStyle/>
          <a:p>
            <a:pPr indent="0" marL="0">
              <a:buNone/>
            </a:pPr>
            <a:r>
              <a:rPr lang="en-US" sz="1550" b="1" dirty="0">
                <a:solidFill>
                  <a:schemeClr val="bg1"/>
                </a:solidFill>
              </a:rPr>
              <a:t>Parallel or out of scope</a:t>
            </a:r>
            <a:endParaRPr lang="en-US" sz="1550" dirty="0"/>
          </a:p>
        </p:txBody>
      </p:sp>
      <p:sp>
        <p:nvSpPr>
          <p:cNvPr id="14" name="card"/>
          <p:cNvSpPr/>
          <p:nvPr/>
        </p:nvSpPr>
        <p:spPr>
          <a:xfrm>
            <a:off x="7991856" y="2331720"/>
            <a:ext cx="3474720" cy="3429000"/>
          </a:xfrm>
          <a:prstGeom prst="roundRect">
            <a:avLst>
              <a:gd name="adj" fmla="val 2133"/>
            </a:avLst>
          </a:prstGeom>
          <a:solidFill>
            <a:schemeClr val="bg2"/>
          </a:solidFill>
          <a:ln w="12700">
            <a:solidFill>
              <a:schemeClr val="bg2"/>
            </a:solidFill>
            <a:prstDash val="solid"/>
          </a:ln>
        </p:spPr>
      </p:sp>
      <p:sp>
        <p:nvSpPr>
          <p:cNvPr id="15" name="Text 13"/>
          <p:cNvSpPr txBox="1"/>
          <p:nvPr/>
        </p:nvSpPr>
        <p:spPr>
          <a:xfrm>
            <a:off x="8220456" y="2560320"/>
            <a:ext cx="3063240" cy="31089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Billing, trade spend and rebates: Salman's #1 priority, but no data received</a:t>
            </a:r>
            <a:endParaRPr lang="en-US" sz="1400" dirty="0"/>
          </a:p>
          <a:p>
            <a:pPr marL="342900" indent="-342900">
              <a:spcAft>
                <a:spcPts val="600"/>
              </a:spcAft>
              <a:buSzPct val="100000"/>
              <a:buChar char="•"/>
            </a:pPr>
            <a:r>
              <a:rPr lang="en-US" sz="1400" dirty="0">
                <a:solidFill>
                  <a:schemeClr val="tx1"/>
                </a:solidFill>
              </a:rPr>
              <a:t>Logistics and transport: deferred</a:t>
            </a:r>
            <a:endParaRPr lang="en-US" sz="1400" dirty="0"/>
          </a:p>
          <a:p>
            <a:pPr marL="342900" indent="-342900">
              <a:spcAft>
                <a:spcPts val="600"/>
              </a:spcAft>
              <a:buSzPct val="100000"/>
              <a:buChar char="•"/>
            </a:pPr>
            <a:r>
              <a:rPr lang="en-US" sz="1400" dirty="0">
                <a:solidFill>
                  <a:schemeClr val="tx1"/>
                </a:solidFill>
              </a:rPr>
              <a:t>Org-wide AI governance: parallel workstream</a:t>
            </a:r>
            <a:endParaRPr lang="en-US" sz="1400" dirty="0"/>
          </a:p>
          <a:p>
            <a:pPr marL="342900" indent="-342900">
              <a:spcAft>
                <a:spcPts val="600"/>
              </a:spcAft>
              <a:buSzPct val="100000"/>
              <a:buChar char="•"/>
            </a:pPr>
            <a:r>
              <a:rPr lang="en-US" sz="1400" dirty="0">
                <a:solidFill>
                  <a:schemeClr val="tx1"/>
                </a:solidFill>
              </a:rPr>
              <a:t>Sysco AI360-style sales programme: parallel</a:t>
            </a:r>
            <a:endParaRPr lang="en-US" sz="1400" dirty="0"/>
          </a:p>
        </p:txBody>
      </p:sp>
      <p:sp>
        <p:nvSpPr>
          <p:cNvPr id="16" name="Text 14"/>
          <p:cNvSpPr txBox="1"/>
          <p:nvPr/>
        </p:nvSpPr>
        <p:spPr>
          <a:xfrm>
            <a:off x="548640" y="5897880"/>
            <a:ext cx="11064240" cy="365760"/>
          </a:xfrm>
          <a:prstGeom prst="rect">
            <a:avLst/>
          </a:prstGeom>
          <a:noFill/>
          <a:ln/>
        </p:spPr>
        <p:txBody>
          <a:bodyPr wrap="square" lIns="0" tIns="0" rIns="0" bIns="0" rtlCol="0" anchor="t"/>
          <a:lstStyle/>
          <a:p>
            <a:pPr indent="0" marL="0">
              <a:buNone/>
            </a:pPr>
            <a:r>
              <a:rPr lang="en-US" sz="1300" i="1" dirty="0">
                <a:solidFill>
                  <a:schemeClr val="accent4"/>
                </a:solidFill>
              </a:rPr>
              <a:t>The "25% -&gt; 18% blue-collar cost of revenue" was a "let's say" example from Salman: illustrative only, never a target.</a:t>
            </a:r>
            <a:endParaRPr lang="en-US" sz="13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The flagship logic: a simulated labour P&amp;L</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Required labour comes from Binzagr's own volumes and its own best shifts; the gap to paid labour is the opportunity</a:t>
            </a:r>
            <a:endParaRPr lang="en-US" sz="1500" dirty="0"/>
          </a:p>
        </p:txBody>
      </p:sp>
      <p:sp>
        <p:nvSpPr>
          <p:cNvPr id="4" name="Shape 2"/>
          <p:cNvSpPr/>
          <p:nvPr/>
        </p:nvSpPr>
        <p:spPr>
          <a:xfrm>
            <a:off x="548640" y="1737360"/>
            <a:ext cx="1691640" cy="1691640"/>
          </a:xfrm>
          <a:prstGeom prst="roundRect">
            <a:avLst>
              <a:gd name="adj" fmla="val 5405"/>
            </a:avLst>
          </a:prstGeom>
          <a:solidFill>
            <a:schemeClr val="tx2"/>
          </a:solidFill>
          <a:ln w="12700">
            <a:solidFill>
              <a:schemeClr val="tx2"/>
            </a:solidFill>
            <a:prstDash val="solid"/>
          </a:ln>
        </p:spPr>
      </p:sp>
      <p:sp>
        <p:nvSpPr>
          <p:cNvPr id="5" name="Text 3"/>
          <p:cNvSpPr txBox="1"/>
          <p:nvPr/>
        </p:nvSpPr>
        <p:spPr>
          <a:xfrm>
            <a:off x="658368" y="1828800"/>
            <a:ext cx="1472184" cy="822960"/>
          </a:xfrm>
          <a:prstGeom prst="rect">
            <a:avLst/>
          </a:prstGeom>
          <a:noFill/>
          <a:ln/>
        </p:spPr>
        <p:txBody>
          <a:bodyPr wrap="square" lIns="0" tIns="0" rIns="0" bIns="0" rtlCol="0" anchor="ctr"/>
          <a:lstStyle/>
          <a:p>
            <a:pPr algn="ctr" indent="0" marL="0">
              <a:buNone/>
            </a:pPr>
            <a:r>
              <a:rPr lang="en-US" sz="1550" b="1" dirty="0">
                <a:solidFill>
                  <a:schemeClr val="bg1"/>
                </a:solidFill>
              </a:rPr>
              <a:t>Billable volume</a:t>
            </a:r>
            <a:endParaRPr lang="en-US" sz="1550" dirty="0"/>
          </a:p>
        </p:txBody>
      </p:sp>
      <p:sp>
        <p:nvSpPr>
          <p:cNvPr id="6" name="Text 4"/>
          <p:cNvSpPr txBox="1"/>
          <p:nvPr/>
        </p:nvSpPr>
        <p:spPr>
          <a:xfrm>
            <a:off x="658368" y="2743200"/>
            <a:ext cx="1472184" cy="320040"/>
          </a:xfrm>
          <a:prstGeom prst="rect">
            <a:avLst/>
          </a:prstGeom>
          <a:noFill/>
          <a:ln/>
        </p:spPr>
        <p:txBody>
          <a:bodyPr wrap="square" lIns="0" tIns="0" rIns="0" bIns="0" rtlCol="0" anchor="t"/>
          <a:lstStyle/>
          <a:p>
            <a:pPr algn="ctr" indent="0" marL="0">
              <a:buNone/>
            </a:pPr>
            <a:r>
              <a:rPr lang="en-US" sz="1200" dirty="0">
                <a:solidFill>
                  <a:schemeClr val="bg1"/>
                </a:solidFill>
              </a:rPr>
              <a:t>Actual</a:t>
            </a:r>
            <a:endParaRPr lang="en-US" sz="1200" dirty="0"/>
          </a:p>
        </p:txBody>
      </p:sp>
      <p:sp>
        <p:nvSpPr>
          <p:cNvPr id="7" name="Text 5"/>
          <p:cNvSpPr txBox="1"/>
          <p:nvPr/>
        </p:nvSpPr>
        <p:spPr>
          <a:xfrm>
            <a:off x="548640" y="3566160"/>
            <a:ext cx="1691640" cy="731520"/>
          </a:xfrm>
          <a:prstGeom prst="rect">
            <a:avLst/>
          </a:prstGeom>
          <a:noFill/>
          <a:ln/>
        </p:spPr>
        <p:txBody>
          <a:bodyPr wrap="square" lIns="0" tIns="0" rIns="0" bIns="0" rtlCol="0" anchor="t"/>
          <a:lstStyle/>
          <a:p>
            <a:pPr algn="ctr" indent="0" marL="0">
              <a:buNone/>
            </a:pPr>
            <a:r>
              <a:rPr lang="en-US" sz="1200" dirty="0">
                <a:solidFill>
                  <a:schemeClr val="tx1"/>
                </a:solidFill>
              </a:rPr>
              <a:t>scans on Binzagr's 9 revenue codes</a:t>
            </a:r>
            <a:endParaRPr lang="en-US" sz="1200" dirty="0"/>
          </a:p>
        </p:txBody>
      </p:sp>
      <p:sp>
        <p:nvSpPr>
          <p:cNvPr id="8" name="Shape 6"/>
          <p:cNvSpPr/>
          <p:nvPr/>
        </p:nvSpPr>
        <p:spPr>
          <a:xfrm>
            <a:off x="2414016" y="1737360"/>
            <a:ext cx="1691640" cy="1691640"/>
          </a:xfrm>
          <a:prstGeom prst="roundRect">
            <a:avLst>
              <a:gd name="adj" fmla="val 5405"/>
            </a:avLst>
          </a:prstGeom>
          <a:solidFill>
            <a:schemeClr val="accent3"/>
          </a:solidFill>
          <a:ln w="12700">
            <a:solidFill>
              <a:schemeClr val="accent3"/>
            </a:solidFill>
            <a:prstDash val="solid"/>
          </a:ln>
        </p:spPr>
      </p:sp>
      <p:sp>
        <p:nvSpPr>
          <p:cNvPr id="9" name="Text 7"/>
          <p:cNvSpPr txBox="1"/>
          <p:nvPr/>
        </p:nvSpPr>
        <p:spPr>
          <a:xfrm>
            <a:off x="2523744" y="1828800"/>
            <a:ext cx="1472184" cy="822960"/>
          </a:xfrm>
          <a:prstGeom prst="rect">
            <a:avLst/>
          </a:prstGeom>
          <a:noFill/>
          <a:ln/>
        </p:spPr>
        <p:txBody>
          <a:bodyPr wrap="square" lIns="0" tIns="0" rIns="0" bIns="0" rtlCol="0" anchor="ctr"/>
          <a:lstStyle/>
          <a:p>
            <a:pPr algn="ctr" indent="0" marL="0">
              <a:buNone/>
            </a:pPr>
            <a:r>
              <a:rPr lang="en-US" sz="1550" b="1" dirty="0">
                <a:solidFill>
                  <a:schemeClr val="bg1"/>
                </a:solidFill>
              </a:rPr>
              <a:t>x Standard time</a:t>
            </a:r>
            <a:endParaRPr lang="en-US" sz="1550" dirty="0"/>
          </a:p>
        </p:txBody>
      </p:sp>
      <p:sp>
        <p:nvSpPr>
          <p:cNvPr id="10" name="Text 8"/>
          <p:cNvSpPr txBox="1"/>
          <p:nvPr/>
        </p:nvSpPr>
        <p:spPr>
          <a:xfrm>
            <a:off x="2523744" y="2743200"/>
            <a:ext cx="1472184" cy="320040"/>
          </a:xfrm>
          <a:prstGeom prst="rect">
            <a:avLst/>
          </a:prstGeom>
          <a:noFill/>
          <a:ln/>
        </p:spPr>
        <p:txBody>
          <a:bodyPr wrap="square" lIns="0" tIns="0" rIns="0" bIns="0" rtlCol="0" anchor="t"/>
          <a:lstStyle/>
          <a:p>
            <a:pPr algn="ctr" indent="0" marL="0">
              <a:buNone/>
            </a:pPr>
            <a:r>
              <a:rPr lang="en-US" sz="1200" dirty="0">
                <a:solidFill>
                  <a:schemeClr val="bg1"/>
                </a:solidFill>
              </a:rPr>
              <a:t>Inferred</a:t>
            </a:r>
            <a:endParaRPr lang="en-US" sz="1200" dirty="0"/>
          </a:p>
        </p:txBody>
      </p:sp>
      <p:sp>
        <p:nvSpPr>
          <p:cNvPr id="11" name="Text 9"/>
          <p:cNvSpPr txBox="1"/>
          <p:nvPr/>
        </p:nvSpPr>
        <p:spPr>
          <a:xfrm>
            <a:off x="2414016" y="3566160"/>
            <a:ext cx="1691640" cy="731520"/>
          </a:xfrm>
          <a:prstGeom prst="rect">
            <a:avLst/>
          </a:prstGeom>
          <a:noFill/>
          <a:ln/>
        </p:spPr>
        <p:txBody>
          <a:bodyPr wrap="square" lIns="0" tIns="0" rIns="0" bIns="0" rtlCol="0" anchor="t"/>
          <a:lstStyle/>
          <a:p>
            <a:pPr algn="ctr" indent="0" marL="0">
              <a:buNone/>
            </a:pPr>
            <a:r>
              <a:rPr lang="en-US" sz="1200" dirty="0">
                <a:solidFill>
                  <a:schemeClr val="tx1"/>
                </a:solidFill>
              </a:rPr>
              <a:t>P50 by activity and line size</a:t>
            </a:r>
            <a:endParaRPr lang="en-US" sz="1200" dirty="0"/>
          </a:p>
        </p:txBody>
      </p:sp>
      <p:sp>
        <p:nvSpPr>
          <p:cNvPr id="12" name="Shape 10"/>
          <p:cNvSpPr/>
          <p:nvPr/>
        </p:nvSpPr>
        <p:spPr>
          <a:xfrm>
            <a:off x="4279392" y="1737360"/>
            <a:ext cx="1691640" cy="1691640"/>
          </a:xfrm>
          <a:prstGeom prst="roundRect">
            <a:avLst>
              <a:gd name="adj" fmla="val 5405"/>
            </a:avLst>
          </a:prstGeom>
          <a:solidFill>
            <a:schemeClr val="accent3"/>
          </a:solidFill>
          <a:ln w="12700">
            <a:solidFill>
              <a:schemeClr val="accent3"/>
            </a:solidFill>
            <a:prstDash val="solid"/>
          </a:ln>
        </p:spPr>
      </p:sp>
      <p:sp>
        <p:nvSpPr>
          <p:cNvPr id="13" name="Text 11"/>
          <p:cNvSpPr txBox="1"/>
          <p:nvPr/>
        </p:nvSpPr>
        <p:spPr>
          <a:xfrm>
            <a:off x="4389120" y="1828800"/>
            <a:ext cx="1472184" cy="822960"/>
          </a:xfrm>
          <a:prstGeom prst="rect">
            <a:avLst/>
          </a:prstGeom>
          <a:noFill/>
          <a:ln/>
        </p:spPr>
        <p:txBody>
          <a:bodyPr wrap="square" lIns="0" tIns="0" rIns="0" bIns="0" rtlCol="0" anchor="ctr"/>
          <a:lstStyle/>
          <a:p>
            <a:pPr algn="ctr" indent="0" marL="0">
              <a:buNone/>
            </a:pPr>
            <a:r>
              <a:rPr lang="en-US" sz="1550" b="1" dirty="0">
                <a:solidFill>
                  <a:schemeClr val="bg1"/>
                </a:solidFill>
              </a:rPr>
              <a:t>= Required hours</a:t>
            </a:r>
            <a:endParaRPr lang="en-US" sz="1550" dirty="0"/>
          </a:p>
        </p:txBody>
      </p:sp>
      <p:sp>
        <p:nvSpPr>
          <p:cNvPr id="14" name="Text 12"/>
          <p:cNvSpPr txBox="1"/>
          <p:nvPr/>
        </p:nvSpPr>
        <p:spPr>
          <a:xfrm>
            <a:off x="4389120" y="2743200"/>
            <a:ext cx="1472184" cy="320040"/>
          </a:xfrm>
          <a:prstGeom prst="rect">
            <a:avLst/>
          </a:prstGeom>
          <a:noFill/>
          <a:ln/>
        </p:spPr>
        <p:txBody>
          <a:bodyPr wrap="square" lIns="0" tIns="0" rIns="0" bIns="0" rtlCol="0" anchor="t"/>
          <a:lstStyle/>
          <a:p>
            <a:pPr algn="ctr" indent="0" marL="0">
              <a:buNone/>
            </a:pPr>
            <a:r>
              <a:rPr lang="en-US" sz="1200" dirty="0">
                <a:solidFill>
                  <a:schemeClr val="bg1"/>
                </a:solidFill>
              </a:rPr>
              <a:t>Inferred</a:t>
            </a:r>
            <a:endParaRPr lang="en-US" sz="1200" dirty="0"/>
          </a:p>
        </p:txBody>
      </p:sp>
      <p:sp>
        <p:nvSpPr>
          <p:cNvPr id="15" name="Text 13"/>
          <p:cNvSpPr txBox="1"/>
          <p:nvPr/>
        </p:nvSpPr>
        <p:spPr>
          <a:xfrm>
            <a:off x="4279392" y="3566160"/>
            <a:ext cx="1691640" cy="731520"/>
          </a:xfrm>
          <a:prstGeom prst="rect">
            <a:avLst/>
          </a:prstGeom>
          <a:noFill/>
          <a:ln/>
        </p:spPr>
        <p:txBody>
          <a:bodyPr wrap="square" lIns="0" tIns="0" rIns="0" bIns="0" rtlCol="0" anchor="t"/>
          <a:lstStyle/>
          <a:p>
            <a:pPr algn="ctr" indent="0" marL="0">
              <a:buNone/>
            </a:pPr>
            <a:r>
              <a:rPr lang="en-US" sz="1200" dirty="0">
                <a:solidFill>
                  <a:schemeClr val="tx1"/>
                </a:solidFill>
              </a:rPr>
              <a:t>vs top quartile of own shifts</a:t>
            </a:r>
            <a:endParaRPr lang="en-US" sz="1200" dirty="0"/>
          </a:p>
        </p:txBody>
      </p:sp>
      <p:sp>
        <p:nvSpPr>
          <p:cNvPr id="16" name="Shape 14"/>
          <p:cNvSpPr/>
          <p:nvPr/>
        </p:nvSpPr>
        <p:spPr>
          <a:xfrm>
            <a:off x="6144768" y="1737360"/>
            <a:ext cx="1691640" cy="1691640"/>
          </a:xfrm>
          <a:prstGeom prst="roundRect">
            <a:avLst>
              <a:gd name="adj" fmla="val 5405"/>
            </a:avLst>
          </a:prstGeom>
          <a:solidFill>
            <a:schemeClr val="accent2"/>
          </a:solidFill>
          <a:ln w="12700">
            <a:solidFill>
              <a:schemeClr val="accent2"/>
            </a:solidFill>
            <a:prstDash val="solid"/>
          </a:ln>
        </p:spPr>
      </p:sp>
      <p:sp>
        <p:nvSpPr>
          <p:cNvPr id="17" name="Text 15"/>
          <p:cNvSpPr txBox="1"/>
          <p:nvPr/>
        </p:nvSpPr>
        <p:spPr>
          <a:xfrm>
            <a:off x="6254496" y="1828800"/>
            <a:ext cx="1472184" cy="822960"/>
          </a:xfrm>
          <a:prstGeom prst="rect">
            <a:avLst/>
          </a:prstGeom>
          <a:noFill/>
          <a:ln/>
        </p:spPr>
        <p:txBody>
          <a:bodyPr wrap="square" lIns="0" tIns="0" rIns="0" bIns="0" rtlCol="0" anchor="ctr"/>
          <a:lstStyle/>
          <a:p>
            <a:pPr algn="ctr" indent="0" marL="0">
              <a:buNone/>
            </a:pPr>
            <a:r>
              <a:rPr lang="en-US" sz="1550" b="1" dirty="0">
                <a:solidFill>
                  <a:schemeClr val="bg1"/>
                </a:solidFill>
              </a:rPr>
              <a:t>vs Paid hours</a:t>
            </a:r>
            <a:endParaRPr lang="en-US" sz="1550" dirty="0"/>
          </a:p>
        </p:txBody>
      </p:sp>
      <p:sp>
        <p:nvSpPr>
          <p:cNvPr id="18" name="Text 16"/>
          <p:cNvSpPr txBox="1"/>
          <p:nvPr/>
        </p:nvSpPr>
        <p:spPr>
          <a:xfrm>
            <a:off x="6254496" y="2743200"/>
            <a:ext cx="1472184" cy="320040"/>
          </a:xfrm>
          <a:prstGeom prst="rect">
            <a:avLst/>
          </a:prstGeom>
          <a:noFill/>
          <a:ln/>
        </p:spPr>
        <p:txBody>
          <a:bodyPr wrap="square" lIns="0" tIns="0" rIns="0" bIns="0" rtlCol="0" anchor="t"/>
          <a:lstStyle/>
          <a:p>
            <a:pPr algn="ctr" indent="0" marL="0">
              <a:buNone/>
            </a:pPr>
            <a:r>
              <a:rPr lang="en-US" sz="1200" dirty="0">
                <a:solidFill>
                  <a:schemeClr val="bg1"/>
                </a:solidFill>
              </a:rPr>
              <a:t>Simulated</a:t>
            </a:r>
            <a:endParaRPr lang="en-US" sz="1200" dirty="0"/>
          </a:p>
        </p:txBody>
      </p:sp>
      <p:sp>
        <p:nvSpPr>
          <p:cNvPr id="19" name="Text 17"/>
          <p:cNvSpPr txBox="1"/>
          <p:nvPr/>
        </p:nvSpPr>
        <p:spPr>
          <a:xfrm>
            <a:off x="6144768" y="3566160"/>
            <a:ext cx="1691640" cy="731520"/>
          </a:xfrm>
          <a:prstGeom prst="rect">
            <a:avLst/>
          </a:prstGeom>
          <a:noFill/>
          <a:ln/>
        </p:spPr>
        <p:txBody>
          <a:bodyPr wrap="square" lIns="0" tIns="0" rIns="0" bIns="0" rtlCol="0" anchor="t"/>
          <a:lstStyle/>
          <a:p>
            <a:pPr algn="ctr" indent="0" marL="0">
              <a:buNone/>
            </a:pPr>
            <a:r>
              <a:rPr lang="en-US" sz="1200" dirty="0">
                <a:solidFill>
                  <a:schemeClr val="tx1"/>
                </a:solidFill>
              </a:rPr>
              <a:t>Labour Law shifts + head count</a:t>
            </a:r>
            <a:endParaRPr lang="en-US" sz="1200" dirty="0"/>
          </a:p>
        </p:txBody>
      </p:sp>
      <p:sp>
        <p:nvSpPr>
          <p:cNvPr id="20" name="Shape 18"/>
          <p:cNvSpPr/>
          <p:nvPr/>
        </p:nvSpPr>
        <p:spPr>
          <a:xfrm>
            <a:off x="8010144" y="1737360"/>
            <a:ext cx="1691640" cy="1691640"/>
          </a:xfrm>
          <a:prstGeom prst="roundRect">
            <a:avLst>
              <a:gd name="adj" fmla="val 5405"/>
            </a:avLst>
          </a:prstGeom>
          <a:solidFill>
            <a:schemeClr val="accent2"/>
          </a:solidFill>
          <a:ln w="12700">
            <a:solidFill>
              <a:schemeClr val="accent2"/>
            </a:solidFill>
            <a:prstDash val="solid"/>
          </a:ln>
        </p:spPr>
      </p:sp>
      <p:sp>
        <p:nvSpPr>
          <p:cNvPr id="21" name="Text 19"/>
          <p:cNvSpPr txBox="1"/>
          <p:nvPr/>
        </p:nvSpPr>
        <p:spPr>
          <a:xfrm>
            <a:off x="8119872" y="1828800"/>
            <a:ext cx="1472184" cy="822960"/>
          </a:xfrm>
          <a:prstGeom prst="rect">
            <a:avLst/>
          </a:prstGeom>
          <a:noFill/>
          <a:ln/>
        </p:spPr>
        <p:txBody>
          <a:bodyPr wrap="square" lIns="0" tIns="0" rIns="0" bIns="0" rtlCol="0" anchor="ctr"/>
          <a:lstStyle/>
          <a:p>
            <a:pPr algn="ctr" indent="0" marL="0">
              <a:buNone/>
            </a:pPr>
            <a:r>
              <a:rPr lang="en-US" sz="1550" b="1" dirty="0">
                <a:solidFill>
                  <a:schemeClr val="bg1"/>
                </a:solidFill>
              </a:rPr>
              <a:t>x Loaded cost</a:t>
            </a:r>
            <a:endParaRPr lang="en-US" sz="1550" dirty="0"/>
          </a:p>
        </p:txBody>
      </p:sp>
      <p:sp>
        <p:nvSpPr>
          <p:cNvPr id="22" name="Text 20"/>
          <p:cNvSpPr txBox="1"/>
          <p:nvPr/>
        </p:nvSpPr>
        <p:spPr>
          <a:xfrm>
            <a:off x="8119872" y="2743200"/>
            <a:ext cx="1472184" cy="320040"/>
          </a:xfrm>
          <a:prstGeom prst="rect">
            <a:avLst/>
          </a:prstGeom>
          <a:noFill/>
          <a:ln/>
        </p:spPr>
        <p:txBody>
          <a:bodyPr wrap="square" lIns="0" tIns="0" rIns="0" bIns="0" rtlCol="0" anchor="t"/>
          <a:lstStyle/>
          <a:p>
            <a:pPr algn="ctr" indent="0" marL="0">
              <a:buNone/>
            </a:pPr>
            <a:r>
              <a:rPr lang="en-US" sz="1200" dirty="0">
                <a:solidFill>
                  <a:schemeClr val="bg1"/>
                </a:solidFill>
              </a:rPr>
              <a:t>Simulated</a:t>
            </a:r>
            <a:endParaRPr lang="en-US" sz="1200" dirty="0"/>
          </a:p>
        </p:txBody>
      </p:sp>
      <p:sp>
        <p:nvSpPr>
          <p:cNvPr id="23" name="Text 21"/>
          <p:cNvSpPr txBox="1"/>
          <p:nvPr/>
        </p:nvSpPr>
        <p:spPr>
          <a:xfrm>
            <a:off x="8010144" y="3566160"/>
            <a:ext cx="1691640" cy="731520"/>
          </a:xfrm>
          <a:prstGeom prst="rect">
            <a:avLst/>
          </a:prstGeom>
          <a:noFill/>
          <a:ln/>
        </p:spPr>
        <p:txBody>
          <a:bodyPr wrap="square" lIns="0" tIns="0" rIns="0" bIns="0" rtlCol="0" anchor="t"/>
          <a:lstStyle/>
          <a:p>
            <a:pPr algn="ctr" indent="0" marL="0">
              <a:buNone/>
            </a:pPr>
            <a:r>
              <a:rPr lang="en-US" sz="1200" dirty="0">
                <a:solidFill>
                  <a:schemeClr val="tx1"/>
                </a:solidFill>
              </a:rPr>
              <a:t>role wages from 40 sources</a:t>
            </a:r>
            <a:endParaRPr lang="en-US" sz="1200" dirty="0"/>
          </a:p>
        </p:txBody>
      </p:sp>
      <p:sp>
        <p:nvSpPr>
          <p:cNvPr id="24" name="Shape 22"/>
          <p:cNvSpPr/>
          <p:nvPr/>
        </p:nvSpPr>
        <p:spPr>
          <a:xfrm>
            <a:off x="9875520" y="1737360"/>
            <a:ext cx="1691640" cy="1691640"/>
          </a:xfrm>
          <a:prstGeom prst="roundRect">
            <a:avLst>
              <a:gd name="adj" fmla="val 5405"/>
            </a:avLst>
          </a:prstGeom>
          <a:solidFill>
            <a:schemeClr val="accent2"/>
          </a:solidFill>
          <a:ln w="12700">
            <a:solidFill>
              <a:schemeClr val="accent2"/>
            </a:solidFill>
            <a:prstDash val="solid"/>
          </a:ln>
        </p:spPr>
      </p:sp>
      <p:sp>
        <p:nvSpPr>
          <p:cNvPr id="25" name="Text 23"/>
          <p:cNvSpPr txBox="1"/>
          <p:nvPr/>
        </p:nvSpPr>
        <p:spPr>
          <a:xfrm>
            <a:off x="9985248" y="1828800"/>
            <a:ext cx="1472184" cy="822960"/>
          </a:xfrm>
          <a:prstGeom prst="rect">
            <a:avLst/>
          </a:prstGeom>
          <a:noFill/>
          <a:ln/>
        </p:spPr>
        <p:txBody>
          <a:bodyPr wrap="square" lIns="0" tIns="0" rIns="0" bIns="0" rtlCol="0" anchor="ctr"/>
          <a:lstStyle/>
          <a:p>
            <a:pPr algn="ctr" indent="0" marL="0">
              <a:buNone/>
            </a:pPr>
            <a:r>
              <a:rPr lang="en-US" sz="1550" b="1" dirty="0">
                <a:solidFill>
                  <a:schemeClr val="bg1"/>
                </a:solidFill>
              </a:rPr>
              <a:t>= Labour gap in SAR</a:t>
            </a:r>
            <a:endParaRPr lang="en-US" sz="1550" dirty="0"/>
          </a:p>
        </p:txBody>
      </p:sp>
      <p:sp>
        <p:nvSpPr>
          <p:cNvPr id="26" name="Text 24"/>
          <p:cNvSpPr txBox="1"/>
          <p:nvPr/>
        </p:nvSpPr>
        <p:spPr>
          <a:xfrm>
            <a:off x="9985248" y="2743200"/>
            <a:ext cx="1472184" cy="320040"/>
          </a:xfrm>
          <a:prstGeom prst="rect">
            <a:avLst/>
          </a:prstGeom>
          <a:noFill/>
          <a:ln/>
        </p:spPr>
        <p:txBody>
          <a:bodyPr wrap="square" lIns="0" tIns="0" rIns="0" bIns="0" rtlCol="0" anchor="t"/>
          <a:lstStyle/>
          <a:p>
            <a:pPr algn="ctr" indent="0" marL="0">
              <a:buNone/>
            </a:pPr>
            <a:r>
              <a:rPr lang="en-US" sz="1200" dirty="0">
                <a:solidFill>
                  <a:schemeClr val="bg1"/>
                </a:solidFill>
              </a:rPr>
              <a:t>Simulated</a:t>
            </a:r>
            <a:endParaRPr lang="en-US" sz="1200" dirty="0"/>
          </a:p>
        </p:txBody>
      </p:sp>
      <p:sp>
        <p:nvSpPr>
          <p:cNvPr id="27" name="Text 25"/>
          <p:cNvSpPr txBox="1"/>
          <p:nvPr/>
        </p:nvSpPr>
        <p:spPr>
          <a:xfrm>
            <a:off x="9875520" y="3566160"/>
            <a:ext cx="1691640" cy="731520"/>
          </a:xfrm>
          <a:prstGeom prst="rect">
            <a:avLst/>
          </a:prstGeom>
          <a:noFill/>
          <a:ln/>
        </p:spPr>
        <p:txBody>
          <a:bodyPr wrap="square" lIns="0" tIns="0" rIns="0" bIns="0" rtlCol="0" anchor="t"/>
          <a:lstStyle/>
          <a:p>
            <a:pPr algn="ctr" indent="0" marL="0">
              <a:buNone/>
            </a:pPr>
            <a:r>
              <a:rPr lang="en-US" sz="1200" dirty="0">
                <a:solidFill>
                  <a:schemeClr val="tx1"/>
                </a:solidFill>
              </a:rPr>
              <a:t>simulated vs actual P&amp;L</a:t>
            </a:r>
            <a:endParaRPr lang="en-US" sz="1200" dirty="0"/>
          </a:p>
        </p:txBody>
      </p:sp>
      <p:sp>
        <p:nvSpPr>
          <p:cNvPr id="28" name="card"/>
          <p:cNvSpPr/>
          <p:nvPr/>
        </p:nvSpPr>
        <p:spPr>
          <a:xfrm>
            <a:off x="548640" y="4480560"/>
            <a:ext cx="11064240" cy="1600200"/>
          </a:xfrm>
          <a:prstGeom prst="roundRect">
            <a:avLst>
              <a:gd name="adj" fmla="val 4571"/>
            </a:avLst>
          </a:prstGeom>
          <a:solidFill>
            <a:schemeClr val="bg2"/>
          </a:solidFill>
          <a:ln w="12700">
            <a:solidFill>
              <a:schemeClr val="bg2"/>
            </a:solidFill>
            <a:prstDash val="solid"/>
          </a:ln>
        </p:spPr>
      </p:sp>
      <p:sp>
        <p:nvSpPr>
          <p:cNvPr id="29" name="Text 27"/>
          <p:cNvSpPr txBox="1"/>
          <p:nvPr/>
        </p:nvSpPr>
        <p:spPr>
          <a:xfrm>
            <a:off x="822960" y="4617720"/>
            <a:ext cx="10515600" cy="13716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Revenue stays as Binzagr bills it today; only labour moves. That keeps the comparison honest.</a:t>
            </a:r>
            <a:endParaRPr lang="en-US" sz="1400" dirty="0"/>
          </a:p>
          <a:p>
            <a:pPr marL="342900" indent="-342900">
              <a:spcAft>
                <a:spcPts val="600"/>
              </a:spcAft>
              <a:buSzPct val="100000"/>
              <a:buChar char="•"/>
            </a:pPr>
            <a:r>
              <a:rPr lang="en-US" sz="1400" dirty="0">
                <a:solidFill>
                  <a:schemeClr val="tx1"/>
                </a:solidFill>
              </a:rPr>
              <a:t>Comparing scans with full paid shifts would claim ~75% savings and be "dismissed out of hand", so each shift is compared with Binzagr's own top-quartile shifts doing the same work.</a:t>
            </a:r>
            <a:endParaRPr lang="en-US" sz="1400" dirty="0"/>
          </a:p>
          <a:p>
            <a:pPr marL="342900" indent="-342900">
              <a:spcAft>
                <a:spcPts val="600"/>
              </a:spcAft>
              <a:buSzPct val="100000"/>
              <a:buChar char="•"/>
            </a:pPr>
            <a:r>
              <a:rPr lang="en-US" sz="1400" dirty="0">
                <a:solidFill>
                  <a:schemeClr val="tx1"/>
                </a:solidFill>
              </a:rPr>
              <a:t>Every input carries a label: Actual, Inferred, Researched, Client or Simulated.</a:t>
            </a:r>
            <a:endParaRPr lang="en-US" sz="14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What Binzagr sent</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Received on 20 and 22 October 2026</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2377440"/>
                <a:gridCol w="822960"/>
                <a:gridCol w="3108960"/>
                <a:gridCol w="1371600"/>
                <a:gridCol w="3383280"/>
              </a:tblGrid>
              <a:tr h="0">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Dataset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From</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Size</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Period</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What it gives us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Jeddah WMS transaction log</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Badr</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4,604,674 rows, 19 columns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Feb-Sep 2026</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9 sites, 387 logins, 69 activity types, 31 clients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WMS mappings (4 files)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Badr</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transaction map 88, user list 32,920, factors 36,859, pallet sample 100</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22 Oct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billed vs cost codes, payroll number and role per login, case / pallet units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Riyadh sales and returns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Neeraj</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325,544 + 7,170 lines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Mar-Oct 2026</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SAR 40.4M of sales; returns SAR 1.68M</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Customer master</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Neeraj</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18,809 rows, 119 columns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snapshot 20 Oct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credit terms, balances, GPS, hierarchy codes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Product master and hierarchy</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Neeraj</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23,497 rows + 4,285 nodes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current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6-level hierarchy, 52 principals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Salesmen and payment terms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Neeraj</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119 reps, 28 term rows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current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van-sales reps; 24 payment-term codes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48640" y="4846320"/>
            <a:ext cx="11064240" cy="548640"/>
          </a:xfrm>
          <a:prstGeom prst="rect">
            <a:avLst/>
          </a:prstGeom>
          <a:noFill/>
          <a:ln/>
        </p:spPr>
        <p:txBody>
          <a:bodyPr wrap="square" lIns="0" tIns="0" rIns="0" bIns="0" rtlCol="0" anchor="t"/>
          <a:lstStyle/>
          <a:p>
            <a:pPr indent="0" marL="0">
              <a:buNone/>
            </a:pPr>
            <a:r>
              <a:rPr lang="en-US" sz="1500" dirty="0">
                <a:solidFill>
                  <a:schemeClr val="accent4"/>
                </a:solidFill>
              </a:rPr>
              <a:t>Not received yet: actual P&amp;L, attendance, labour cost and headcount, rate card, site register, invoice-level receivables, trade-spend data.</a:t>
            </a:r>
            <a:endParaRPr lang="en-US" sz="15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515600" cy="1188720"/>
          </a:xfrm>
          <a:prstGeom prst="rect">
            <a:avLst/>
          </a:prstGeom>
          <a:noFill/>
          <a:ln/>
        </p:spPr>
        <p:txBody>
          <a:bodyPr wrap="square" lIns="0" tIns="0" rIns="0" bIns="0" rtlCol="0" anchor="b"/>
          <a:lstStyle/>
          <a:p>
            <a:pPr algn="l" indent="0" marL="0">
              <a:buNone/>
            </a:pPr>
            <a:r>
              <a:rPr lang="en-US" sz="4200" b="1" dirty="0">
                <a:solidFill>
                  <a:schemeClr val="bg1"/>
                </a:solidFill>
              </a:rPr>
              <a:t>How we cleaned the data</a:t>
            </a:r>
            <a:endParaRPr lang="en-US" sz="4200" dirty="0"/>
          </a:p>
        </p:txBody>
      </p:sp>
      <p:sp>
        <p:nvSpPr>
          <p:cNvPr id="3" name="Text 0"/>
          <p:cNvSpPr/>
          <p:nvPr>
            <p:ph idx="101" type="body" hasCustomPrompt="1"/>
          </p:nvPr>
        </p:nvSpPr>
        <p:spPr>
          <a:xfrm>
            <a:off x="548640" y="3611880"/>
            <a:ext cx="10058400" cy="1005840"/>
          </a:xfrm>
          <a:prstGeom prst="rect">
            <a:avLst/>
          </a:prstGeom>
          <a:noFill/>
          <a:ln/>
        </p:spPr>
        <p:txBody>
          <a:bodyPr wrap="square" lIns="0" tIns="0" rIns="0" bIns="0" rtlCol="0" anchor="t"/>
          <a:lstStyle/>
          <a:p>
            <a:pPr algn="l" indent="0" marL="0">
              <a:buNone/>
            </a:pPr>
            <a:r>
              <a:rPr lang="en-US" sz="1900" dirty="0">
                <a:solidFill>
                  <a:schemeClr val="accent6"/>
                </a:solidFill>
              </a:rPr>
              <a:t>Proven fixes only: no estimates, no imputation, and a flag on every suspicious value</a:t>
            </a:r>
            <a:endParaRPr lang="en-US" sz="19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Six rules we never broke</a:t>
            </a:r>
            <a:endParaRPr lang="en-US" sz="3000" dirty="0"/>
          </a:p>
        </p:txBody>
      </p:sp>
      <p:sp>
        <p:nvSpPr>
          <p:cNvPr id="3" name="card"/>
          <p:cNvSpPr/>
          <p:nvPr/>
        </p:nvSpPr>
        <p:spPr>
          <a:xfrm>
            <a:off x="548640" y="1371600"/>
            <a:ext cx="3474720" cy="2194560"/>
          </a:xfrm>
          <a:prstGeom prst="roundRect">
            <a:avLst>
              <a:gd name="adj" fmla="val 3333"/>
            </a:avLst>
          </a:prstGeom>
          <a:solidFill>
            <a:schemeClr val="bg2"/>
          </a:solidFill>
          <a:ln w="12700">
            <a:solidFill>
              <a:schemeClr val="bg2"/>
            </a:solidFill>
            <a:prstDash val="solid"/>
          </a:ln>
        </p:spPr>
      </p:sp>
      <p:sp>
        <p:nvSpPr>
          <p:cNvPr id="4" name="Shape 2"/>
          <p:cNvSpPr/>
          <p:nvPr/>
        </p:nvSpPr>
        <p:spPr>
          <a:xfrm>
            <a:off x="777240" y="1600200"/>
            <a:ext cx="457200" cy="457200"/>
          </a:xfrm>
          <a:prstGeom prst="ellipse">
            <a:avLst/>
          </a:prstGeom>
          <a:solidFill>
            <a:schemeClr val="accent3"/>
          </a:solidFill>
          <a:ln w="12700">
            <a:solidFill>
              <a:schemeClr val="accent3"/>
            </a:solidFill>
            <a:prstDash val="solid"/>
          </a:ln>
        </p:spPr>
      </p:sp>
      <p:sp>
        <p:nvSpPr>
          <p:cNvPr id="5" name="Text 3"/>
          <p:cNvSpPr txBox="1"/>
          <p:nvPr/>
        </p:nvSpPr>
        <p:spPr>
          <a:xfrm>
            <a:off x="777240" y="160020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ext 4"/>
          <p:cNvSpPr txBox="1"/>
          <p:nvPr/>
        </p:nvSpPr>
        <p:spPr>
          <a:xfrm>
            <a:off x="1371600" y="1618488"/>
            <a:ext cx="2514600" cy="457200"/>
          </a:xfrm>
          <a:prstGeom prst="rect">
            <a:avLst/>
          </a:prstGeom>
          <a:noFill/>
          <a:ln/>
        </p:spPr>
        <p:txBody>
          <a:bodyPr wrap="square" lIns="0" tIns="0" rIns="0" bIns="0" rtlCol="0" anchor="ctr"/>
          <a:lstStyle/>
          <a:p>
            <a:pPr indent="0" marL="0">
              <a:buNone/>
            </a:pPr>
            <a:r>
              <a:rPr lang="en-US" sz="1650" b="1" dirty="0">
                <a:solidFill>
                  <a:schemeClr val="tx2"/>
                </a:solidFill>
              </a:rPr>
              <a:t>Deterministic only</a:t>
            </a:r>
            <a:endParaRPr lang="en-US" sz="1650" dirty="0"/>
          </a:p>
        </p:txBody>
      </p:sp>
      <p:sp>
        <p:nvSpPr>
          <p:cNvPr id="7" name="Text 5"/>
          <p:cNvSpPr txBox="1"/>
          <p:nvPr/>
        </p:nvSpPr>
        <p:spPr>
          <a:xfrm>
            <a:off x="777240" y="2240280"/>
            <a:ext cx="3017520" cy="1234440"/>
          </a:xfrm>
          <a:prstGeom prst="rect">
            <a:avLst/>
          </a:prstGeom>
          <a:noFill/>
          <a:ln/>
        </p:spPr>
        <p:txBody>
          <a:bodyPr wrap="square" lIns="0" tIns="0" rIns="0" bIns="0" rtlCol="0" anchor="t"/>
          <a:lstStyle/>
          <a:p>
            <a:pPr indent="0" marL="0">
              <a:buNone/>
            </a:pPr>
            <a:r>
              <a:rPr lang="en-US" sz="1350" dirty="0">
                <a:solidFill>
                  <a:schemeClr val="tx1"/>
                </a:solidFill>
              </a:rPr>
              <a:t>Every change is a proven export fix, a type conversion or a flag. Estimates live only in the simulated layer.</a:t>
            </a:r>
            <a:endParaRPr lang="en-US" sz="1350" dirty="0"/>
          </a:p>
        </p:txBody>
      </p:sp>
      <p:sp>
        <p:nvSpPr>
          <p:cNvPr id="8" name="card"/>
          <p:cNvSpPr/>
          <p:nvPr/>
        </p:nvSpPr>
        <p:spPr>
          <a:xfrm>
            <a:off x="4270248" y="1371600"/>
            <a:ext cx="3474720" cy="2194560"/>
          </a:xfrm>
          <a:prstGeom prst="roundRect">
            <a:avLst>
              <a:gd name="adj" fmla="val 3333"/>
            </a:avLst>
          </a:prstGeom>
          <a:solidFill>
            <a:schemeClr val="bg2"/>
          </a:solidFill>
          <a:ln w="12700">
            <a:solidFill>
              <a:schemeClr val="bg2"/>
            </a:solidFill>
            <a:prstDash val="solid"/>
          </a:ln>
        </p:spPr>
      </p:sp>
      <p:sp>
        <p:nvSpPr>
          <p:cNvPr id="9" name="Shape 7"/>
          <p:cNvSpPr/>
          <p:nvPr/>
        </p:nvSpPr>
        <p:spPr>
          <a:xfrm>
            <a:off x="4498848" y="1600200"/>
            <a:ext cx="457200" cy="457200"/>
          </a:xfrm>
          <a:prstGeom prst="ellipse">
            <a:avLst/>
          </a:prstGeom>
          <a:solidFill>
            <a:schemeClr val="accent3"/>
          </a:solidFill>
          <a:ln w="12700">
            <a:solidFill>
              <a:schemeClr val="accent3"/>
            </a:solidFill>
            <a:prstDash val="solid"/>
          </a:ln>
        </p:spPr>
      </p:sp>
      <p:sp>
        <p:nvSpPr>
          <p:cNvPr id="10" name="Text 8"/>
          <p:cNvSpPr txBox="1"/>
          <p:nvPr/>
        </p:nvSpPr>
        <p:spPr>
          <a:xfrm>
            <a:off x="4498848" y="160020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 9"/>
          <p:cNvSpPr txBox="1"/>
          <p:nvPr/>
        </p:nvSpPr>
        <p:spPr>
          <a:xfrm>
            <a:off x="5093208" y="1618488"/>
            <a:ext cx="2514600" cy="457200"/>
          </a:xfrm>
          <a:prstGeom prst="rect">
            <a:avLst/>
          </a:prstGeom>
          <a:noFill/>
          <a:ln/>
        </p:spPr>
        <p:txBody>
          <a:bodyPr wrap="square" lIns="0" tIns="0" rIns="0" bIns="0" rtlCol="0" anchor="ctr"/>
          <a:lstStyle/>
          <a:p>
            <a:pPr indent="0" marL="0">
              <a:buNone/>
            </a:pPr>
            <a:r>
              <a:rPr lang="en-US" sz="1650" b="1" dirty="0">
                <a:solidFill>
                  <a:schemeClr val="tx2"/>
                </a:solidFill>
              </a:rPr>
              <a:t>Remove only proven copies</a:t>
            </a:r>
            <a:endParaRPr lang="en-US" sz="1650" dirty="0"/>
          </a:p>
        </p:txBody>
      </p:sp>
      <p:sp>
        <p:nvSpPr>
          <p:cNvPr id="12" name="Text 10"/>
          <p:cNvSpPr txBox="1"/>
          <p:nvPr/>
        </p:nvSpPr>
        <p:spPr>
          <a:xfrm>
            <a:off x="4498848" y="2240280"/>
            <a:ext cx="3017520" cy="1234440"/>
          </a:xfrm>
          <a:prstGeom prst="rect">
            <a:avLst/>
          </a:prstGeom>
          <a:noFill/>
          <a:ln/>
        </p:spPr>
        <p:txBody>
          <a:bodyPr wrap="square" lIns="0" tIns="0" rIns="0" bIns="0" rtlCol="0" anchor="t"/>
          <a:lstStyle/>
          <a:p>
            <a:pPr indent="0" marL="0">
              <a:buNone/>
            </a:pPr>
            <a:r>
              <a:rPr lang="en-US" sz="1350" dirty="0">
                <a:solidFill>
                  <a:schemeClr val="tx1"/>
                </a:solidFill>
              </a:rPr>
              <a:t>The only rows removed are 65,141 month-boundary duplicates, proven identical at raw-text level.</a:t>
            </a:r>
            <a:endParaRPr lang="en-US" sz="1350" dirty="0"/>
          </a:p>
        </p:txBody>
      </p:sp>
      <p:sp>
        <p:nvSpPr>
          <p:cNvPr id="13" name="card"/>
          <p:cNvSpPr/>
          <p:nvPr/>
        </p:nvSpPr>
        <p:spPr>
          <a:xfrm>
            <a:off x="7991856" y="1371600"/>
            <a:ext cx="3474720" cy="2194560"/>
          </a:xfrm>
          <a:prstGeom prst="roundRect">
            <a:avLst>
              <a:gd name="adj" fmla="val 3333"/>
            </a:avLst>
          </a:prstGeom>
          <a:solidFill>
            <a:schemeClr val="bg2"/>
          </a:solidFill>
          <a:ln w="12700">
            <a:solidFill>
              <a:schemeClr val="bg2"/>
            </a:solidFill>
            <a:prstDash val="solid"/>
          </a:ln>
        </p:spPr>
      </p:sp>
      <p:sp>
        <p:nvSpPr>
          <p:cNvPr id="14" name="Shape 12"/>
          <p:cNvSpPr/>
          <p:nvPr/>
        </p:nvSpPr>
        <p:spPr>
          <a:xfrm>
            <a:off x="8220456" y="1600200"/>
            <a:ext cx="457200" cy="457200"/>
          </a:xfrm>
          <a:prstGeom prst="ellipse">
            <a:avLst/>
          </a:prstGeom>
          <a:solidFill>
            <a:schemeClr val="accent3"/>
          </a:solidFill>
          <a:ln w="12700">
            <a:solidFill>
              <a:schemeClr val="accent3"/>
            </a:solidFill>
            <a:prstDash val="solid"/>
          </a:ln>
        </p:spPr>
      </p:sp>
      <p:sp>
        <p:nvSpPr>
          <p:cNvPr id="15" name="Text 13"/>
          <p:cNvSpPr txBox="1"/>
          <p:nvPr/>
        </p:nvSpPr>
        <p:spPr>
          <a:xfrm>
            <a:off x="8220456" y="160020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ext 14"/>
          <p:cNvSpPr txBox="1"/>
          <p:nvPr/>
        </p:nvSpPr>
        <p:spPr>
          <a:xfrm>
            <a:off x="8814816" y="1618488"/>
            <a:ext cx="2514600" cy="457200"/>
          </a:xfrm>
          <a:prstGeom prst="rect">
            <a:avLst/>
          </a:prstGeom>
          <a:noFill/>
          <a:ln/>
        </p:spPr>
        <p:txBody>
          <a:bodyPr wrap="square" lIns="0" tIns="0" rIns="0" bIns="0" rtlCol="0" anchor="ctr"/>
          <a:lstStyle/>
          <a:p>
            <a:pPr indent="0" marL="0">
              <a:buNone/>
            </a:pPr>
            <a:r>
              <a:rPr lang="en-US" sz="1650" b="1" dirty="0">
                <a:solidFill>
                  <a:schemeClr val="tx2"/>
                </a:solidFill>
              </a:rPr>
              <a:t>Null only provable placeholders</a:t>
            </a:r>
            <a:endParaRPr lang="en-US" sz="1650" dirty="0"/>
          </a:p>
        </p:txBody>
      </p:sp>
      <p:sp>
        <p:nvSpPr>
          <p:cNvPr id="17" name="Text 15"/>
          <p:cNvSpPr txBox="1"/>
          <p:nvPr/>
        </p:nvSpPr>
        <p:spPr>
          <a:xfrm>
            <a:off x="8220456" y="2240280"/>
            <a:ext cx="3017520" cy="1234440"/>
          </a:xfrm>
          <a:prstGeom prst="rect">
            <a:avLst/>
          </a:prstGeom>
          <a:noFill/>
          <a:ln/>
        </p:spPr>
        <p:txBody>
          <a:bodyPr wrap="square" lIns="0" tIns="0" rIns="0" bIns="0" rtlCol="0" anchor="t"/>
          <a:lstStyle/>
          <a:p>
            <a:pPr indent="0" marL="0">
              <a:buNone/>
            </a:pPr>
            <a:r>
              <a:rPr lang="en-US" sz="1350" dirty="0">
                <a:solidFill>
                  <a:schemeClr val="tx1"/>
                </a:solidFill>
              </a:rPr>
              <a:t>01/01/1900 dates and quantities that are really pallet ids are nulled, always with a flag.</a:t>
            </a:r>
            <a:endParaRPr lang="en-US" sz="1350" dirty="0"/>
          </a:p>
        </p:txBody>
      </p:sp>
      <p:sp>
        <p:nvSpPr>
          <p:cNvPr id="18" name="card"/>
          <p:cNvSpPr/>
          <p:nvPr/>
        </p:nvSpPr>
        <p:spPr>
          <a:xfrm>
            <a:off x="548640" y="3794760"/>
            <a:ext cx="3474720" cy="2194560"/>
          </a:xfrm>
          <a:prstGeom prst="roundRect">
            <a:avLst>
              <a:gd name="adj" fmla="val 3333"/>
            </a:avLst>
          </a:prstGeom>
          <a:solidFill>
            <a:schemeClr val="bg2"/>
          </a:solidFill>
          <a:ln w="12700">
            <a:solidFill>
              <a:schemeClr val="bg2"/>
            </a:solidFill>
            <a:prstDash val="solid"/>
          </a:ln>
        </p:spPr>
      </p:sp>
      <p:sp>
        <p:nvSpPr>
          <p:cNvPr id="19" name="Shape 17"/>
          <p:cNvSpPr/>
          <p:nvPr/>
        </p:nvSpPr>
        <p:spPr>
          <a:xfrm>
            <a:off x="777240" y="4023360"/>
            <a:ext cx="457200" cy="457200"/>
          </a:xfrm>
          <a:prstGeom prst="ellipse">
            <a:avLst/>
          </a:prstGeom>
          <a:solidFill>
            <a:schemeClr val="accent3"/>
          </a:solidFill>
          <a:ln w="12700">
            <a:solidFill>
              <a:schemeClr val="accent3"/>
            </a:solidFill>
            <a:prstDash val="solid"/>
          </a:ln>
        </p:spPr>
      </p:sp>
      <p:sp>
        <p:nvSpPr>
          <p:cNvPr id="20" name="Text 18"/>
          <p:cNvSpPr txBox="1"/>
          <p:nvPr/>
        </p:nvSpPr>
        <p:spPr>
          <a:xfrm>
            <a:off x="777240" y="402336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ext 19"/>
          <p:cNvSpPr txBox="1"/>
          <p:nvPr/>
        </p:nvSpPr>
        <p:spPr>
          <a:xfrm>
            <a:off x="1371600" y="4041648"/>
            <a:ext cx="2514600" cy="457200"/>
          </a:xfrm>
          <a:prstGeom prst="rect">
            <a:avLst/>
          </a:prstGeom>
          <a:noFill/>
          <a:ln/>
        </p:spPr>
        <p:txBody>
          <a:bodyPr wrap="square" lIns="0" tIns="0" rIns="0" bIns="0" rtlCol="0" anchor="ctr"/>
          <a:lstStyle/>
          <a:p>
            <a:pPr indent="0" marL="0">
              <a:buNone/>
            </a:pPr>
            <a:r>
              <a:rPr lang="en-US" sz="1650" b="1" dirty="0">
                <a:solidFill>
                  <a:schemeClr val="tx2"/>
                </a:solidFill>
              </a:rPr>
              <a:t>Flag, don't fix</a:t>
            </a:r>
            <a:endParaRPr lang="en-US" sz="1650" dirty="0"/>
          </a:p>
        </p:txBody>
      </p:sp>
      <p:sp>
        <p:nvSpPr>
          <p:cNvPr id="22" name="Text 20"/>
          <p:cNvSpPr txBox="1"/>
          <p:nvPr/>
        </p:nvSpPr>
        <p:spPr>
          <a:xfrm>
            <a:off x="777240" y="4663440"/>
            <a:ext cx="3017520" cy="1234440"/>
          </a:xfrm>
          <a:prstGeom prst="rect">
            <a:avLst/>
          </a:prstGeom>
          <a:noFill/>
          <a:ln/>
        </p:spPr>
        <p:txBody>
          <a:bodyPr wrap="square" lIns="0" tIns="0" rIns="0" bIns="0" rtlCol="0" anchor="t"/>
          <a:lstStyle/>
          <a:p>
            <a:pPr indent="0" marL="0">
              <a:buNone/>
            </a:pPr>
            <a:r>
              <a:rPr lang="en-US" sz="1350" dirty="0">
                <a:solidFill>
                  <a:schemeClr val="tx1"/>
                </a:solidFill>
              </a:rPr>
              <a:t>Suspicious but possible values (long shifts, negative quantities, identical rows) are kept and flagged.</a:t>
            </a:r>
            <a:endParaRPr lang="en-US" sz="1350" dirty="0"/>
          </a:p>
        </p:txBody>
      </p:sp>
      <p:sp>
        <p:nvSpPr>
          <p:cNvPr id="23" name="card"/>
          <p:cNvSpPr/>
          <p:nvPr/>
        </p:nvSpPr>
        <p:spPr>
          <a:xfrm>
            <a:off x="4270248" y="3794760"/>
            <a:ext cx="3474720" cy="2194560"/>
          </a:xfrm>
          <a:prstGeom prst="roundRect">
            <a:avLst>
              <a:gd name="adj" fmla="val 3333"/>
            </a:avLst>
          </a:prstGeom>
          <a:solidFill>
            <a:schemeClr val="bg2"/>
          </a:solidFill>
          <a:ln w="12700">
            <a:solidFill>
              <a:schemeClr val="bg2"/>
            </a:solidFill>
            <a:prstDash val="solid"/>
          </a:ln>
        </p:spPr>
      </p:sp>
      <p:sp>
        <p:nvSpPr>
          <p:cNvPr id="24" name="Shape 22"/>
          <p:cNvSpPr/>
          <p:nvPr/>
        </p:nvSpPr>
        <p:spPr>
          <a:xfrm>
            <a:off x="4498848" y="4023360"/>
            <a:ext cx="457200" cy="457200"/>
          </a:xfrm>
          <a:prstGeom prst="ellipse">
            <a:avLst/>
          </a:prstGeom>
          <a:solidFill>
            <a:schemeClr val="accent3"/>
          </a:solidFill>
          <a:ln w="12700">
            <a:solidFill>
              <a:schemeClr val="accent3"/>
            </a:solidFill>
            <a:prstDash val="solid"/>
          </a:ln>
        </p:spPr>
      </p:sp>
      <p:sp>
        <p:nvSpPr>
          <p:cNvPr id="25" name="Text 23"/>
          <p:cNvSpPr txBox="1"/>
          <p:nvPr/>
        </p:nvSpPr>
        <p:spPr>
          <a:xfrm>
            <a:off x="4498848" y="402336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ext 24"/>
          <p:cNvSpPr txBox="1"/>
          <p:nvPr/>
        </p:nvSpPr>
        <p:spPr>
          <a:xfrm>
            <a:off x="5093208" y="4041648"/>
            <a:ext cx="2514600" cy="457200"/>
          </a:xfrm>
          <a:prstGeom prst="rect">
            <a:avLst/>
          </a:prstGeom>
          <a:noFill/>
          <a:ln/>
        </p:spPr>
        <p:txBody>
          <a:bodyPr wrap="square" lIns="0" tIns="0" rIns="0" bIns="0" rtlCol="0" anchor="ctr"/>
          <a:lstStyle/>
          <a:p>
            <a:pPr indent="0" marL="0">
              <a:buNone/>
            </a:pPr>
            <a:r>
              <a:rPr lang="en-US" sz="1650" b="1" dirty="0">
                <a:solidFill>
                  <a:schemeClr val="tx2"/>
                </a:solidFill>
              </a:rPr>
              <a:t>Lineage on every row</a:t>
            </a:r>
            <a:endParaRPr lang="en-US" sz="1650" dirty="0"/>
          </a:p>
        </p:txBody>
      </p:sp>
      <p:sp>
        <p:nvSpPr>
          <p:cNvPr id="27" name="Text 25"/>
          <p:cNvSpPr txBox="1"/>
          <p:nvPr/>
        </p:nvSpPr>
        <p:spPr>
          <a:xfrm>
            <a:off x="4498848" y="4663440"/>
            <a:ext cx="3017520" cy="1234440"/>
          </a:xfrm>
          <a:prstGeom prst="rect">
            <a:avLst/>
          </a:prstGeom>
          <a:noFill/>
          <a:ln/>
        </p:spPr>
        <p:txBody>
          <a:bodyPr wrap="square" lIns="0" tIns="0" rIns="0" bIns="0" rtlCol="0" anchor="t"/>
          <a:lstStyle/>
          <a:p>
            <a:pPr indent="0" marL="0">
              <a:buNone/>
            </a:pPr>
            <a:r>
              <a:rPr lang="en-US" sz="1350" dirty="0">
                <a:solidFill>
                  <a:schemeClr val="tx1"/>
                </a:solidFill>
              </a:rPr>
              <a:t>Each cleaned row carries src_file + src_line (or Excel row), so any number can be traced and challenged.</a:t>
            </a:r>
            <a:endParaRPr lang="en-US" sz="1350" dirty="0"/>
          </a:p>
        </p:txBody>
      </p:sp>
      <p:sp>
        <p:nvSpPr>
          <p:cNvPr id="28" name="card"/>
          <p:cNvSpPr/>
          <p:nvPr/>
        </p:nvSpPr>
        <p:spPr>
          <a:xfrm>
            <a:off x="7991856" y="3794760"/>
            <a:ext cx="3474720" cy="2194560"/>
          </a:xfrm>
          <a:prstGeom prst="roundRect">
            <a:avLst>
              <a:gd name="adj" fmla="val 3333"/>
            </a:avLst>
          </a:prstGeom>
          <a:solidFill>
            <a:schemeClr val="bg2"/>
          </a:solidFill>
          <a:ln w="12700">
            <a:solidFill>
              <a:schemeClr val="bg2"/>
            </a:solidFill>
            <a:prstDash val="solid"/>
          </a:ln>
        </p:spPr>
      </p:sp>
      <p:sp>
        <p:nvSpPr>
          <p:cNvPr id="29" name="Shape 27"/>
          <p:cNvSpPr/>
          <p:nvPr/>
        </p:nvSpPr>
        <p:spPr>
          <a:xfrm>
            <a:off x="8220456" y="4023360"/>
            <a:ext cx="457200" cy="457200"/>
          </a:xfrm>
          <a:prstGeom prst="ellipse">
            <a:avLst/>
          </a:prstGeom>
          <a:solidFill>
            <a:schemeClr val="accent3"/>
          </a:solidFill>
          <a:ln w="12700">
            <a:solidFill>
              <a:schemeClr val="accent3"/>
            </a:solidFill>
            <a:prstDash val="solid"/>
          </a:ln>
        </p:spPr>
      </p:sp>
      <p:sp>
        <p:nvSpPr>
          <p:cNvPr id="30" name="Text 28"/>
          <p:cNvSpPr txBox="1"/>
          <p:nvPr/>
        </p:nvSpPr>
        <p:spPr>
          <a:xfrm>
            <a:off x="8220456" y="402336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ext 29"/>
          <p:cNvSpPr txBox="1"/>
          <p:nvPr/>
        </p:nvSpPr>
        <p:spPr>
          <a:xfrm>
            <a:off x="8814816" y="4041648"/>
            <a:ext cx="2514600" cy="457200"/>
          </a:xfrm>
          <a:prstGeom prst="rect">
            <a:avLst/>
          </a:prstGeom>
          <a:noFill/>
          <a:ln/>
        </p:spPr>
        <p:txBody>
          <a:bodyPr wrap="square" lIns="0" tIns="0" rIns="0" bIns="0" rtlCol="0" anchor="ctr"/>
          <a:lstStyle/>
          <a:p>
            <a:pPr indent="0" marL="0">
              <a:buNone/>
            </a:pPr>
            <a:r>
              <a:rPr lang="en-US" sz="1650" b="1" dirty="0">
                <a:solidFill>
                  <a:schemeClr val="tx2"/>
                </a:solidFill>
              </a:rPr>
              <a:t>No names, ever</a:t>
            </a:r>
            <a:endParaRPr lang="en-US" sz="1650" dirty="0"/>
          </a:p>
        </p:txBody>
      </p:sp>
      <p:sp>
        <p:nvSpPr>
          <p:cNvPr id="32" name="Text 30"/>
          <p:cNvSpPr txBox="1"/>
          <p:nvPr/>
        </p:nvSpPr>
        <p:spPr>
          <a:xfrm>
            <a:off x="8220456" y="4663440"/>
            <a:ext cx="3017520" cy="1234440"/>
          </a:xfrm>
          <a:prstGeom prst="rect">
            <a:avLst/>
          </a:prstGeom>
          <a:noFill/>
          <a:ln/>
        </p:spPr>
        <p:txBody>
          <a:bodyPr wrap="square" lIns="0" tIns="0" rIns="0" bIns="0" rtlCol="0" anchor="t"/>
          <a:lstStyle/>
          <a:p>
            <a:pPr indent="0" marL="0">
              <a:buNone/>
            </a:pPr>
            <a:r>
              <a:rPr lang="en-US" sz="1350" dirty="0">
                <a:solidFill>
                  <a:schemeClr val="tx1"/>
                </a:solidFill>
              </a:rPr>
              <a:t>Contact, bank and tax columns dropped; employee names never stored. People appear only by payroll number.</a:t>
            </a:r>
            <a:endParaRPr lang="en-US" sz="13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What we found and fixed</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Each fix is deterministic and reversible from the raw file</a:t>
            </a:r>
            <a:endParaRPr lang="en-US" sz="15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2377440"/>
                <a:gridCol w="3200400"/>
                <a:gridCol w="3931920"/>
                <a:gridCol w="1554480"/>
              </a:tblGrid>
              <a:tr h="0">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Defect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What happened</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Fix</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Rows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Month-boundary duplicates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Each monthly file also held day 1 of the next month</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Earlier copy removed after a raw-text multiset proof</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65,141 removed</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Swallowed product records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A stray quote glued product records into single Excel cells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Cells split back into records and validated field by field</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7 rows -&gt; 155 products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Truncated hierarchy codes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Excel kept 15 of 18 digits of the category key</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Exact key = first 10 digits + MATGRP_CD (holds for 100% of keys)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23,496 keys rebuilt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Placeholder end times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RoS Shipment Audit end time = 01/01/1900</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Set to null and flagged (no end time was ever recorded)</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37,694 rows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Pallet id in quantity</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LP Audit quantity holds a pallet id (2.10004E+11)</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Quantity set to null and flagged</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12 rows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Billing rows without client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Three billing event types exported with no client code</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Linked only when the same-second scans show exactly one client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280,844 of 300,744</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Payment terms listed twice</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Whitespace variants of the same code</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Collapsed to one code each</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28 -&gt; 24 codes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Binzagr's mappings applied</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Billing classes, payroll numbers, case / pallet factors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Attached as received; contradictions flagged, never resolved by us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99.6% of scans in cases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How we know the cleaning is right</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Tests re-derive each result from the raw files, not from our own pipeline code</a:t>
            </a:r>
            <a:endParaRPr lang="en-US" sz="1500" dirty="0"/>
          </a:p>
        </p:txBody>
      </p:sp>
      <p:sp>
        <p:nvSpPr>
          <p:cNvPr id="4" name="Text 2"/>
          <p:cNvSpPr txBox="1"/>
          <p:nvPr/>
        </p:nvSpPr>
        <p:spPr>
          <a:xfrm>
            <a:off x="548640" y="1463040"/>
            <a:ext cx="2651760" cy="868680"/>
          </a:xfrm>
          <a:prstGeom prst="rect">
            <a:avLst/>
          </a:prstGeom>
          <a:noFill/>
          <a:ln/>
        </p:spPr>
        <p:txBody>
          <a:bodyPr wrap="square" lIns="0" tIns="0" rIns="0" bIns="0" rtlCol="0" anchor="b"/>
          <a:lstStyle/>
          <a:p>
            <a:pPr indent="0" marL="0">
              <a:buNone/>
            </a:pPr>
            <a:r>
              <a:rPr lang="en-US" sz="4000" b="1" dirty="0">
                <a:solidFill>
                  <a:schemeClr val="accent3"/>
                </a:solidFill>
              </a:rPr>
              <a:t>47 / 49</a:t>
            </a:r>
            <a:endParaRPr lang="en-US" sz="4000" dirty="0"/>
          </a:p>
        </p:txBody>
      </p:sp>
      <p:sp>
        <p:nvSpPr>
          <p:cNvPr id="5" name="Text 3"/>
          <p:cNvSpPr txBox="1"/>
          <p:nvPr/>
        </p:nvSpPr>
        <p:spPr>
          <a:xfrm>
            <a:off x="548640" y="2377440"/>
            <a:ext cx="2651760" cy="868680"/>
          </a:xfrm>
          <a:prstGeom prst="rect">
            <a:avLst/>
          </a:prstGeom>
          <a:noFill/>
          <a:ln/>
        </p:spPr>
        <p:txBody>
          <a:bodyPr wrap="square" lIns="0" tIns="0" rIns="0" bIns="0" rtlCol="0" anchor="t"/>
          <a:lstStyle/>
          <a:p>
            <a:pPr indent="0" marL="0">
              <a:buNone/>
            </a:pPr>
            <a:r>
              <a:rPr lang="en-US" sz="1350" dirty="0">
                <a:solidFill>
                  <a:schemeClr val="tx1"/>
                </a:solidFill>
              </a:rPr>
              <a:t>smoke tests pass; the 2 warnings are explained (one long audit task, two contradictions inside Binzagr's mapping)</a:t>
            </a:r>
            <a:endParaRPr lang="en-US" sz="1350" dirty="0"/>
          </a:p>
        </p:txBody>
      </p:sp>
      <p:sp>
        <p:nvSpPr>
          <p:cNvPr id="6" name="Text 4"/>
          <p:cNvSpPr txBox="1"/>
          <p:nvPr/>
        </p:nvSpPr>
        <p:spPr>
          <a:xfrm>
            <a:off x="3383280" y="1463040"/>
            <a:ext cx="2651760" cy="868680"/>
          </a:xfrm>
          <a:prstGeom prst="rect">
            <a:avLst/>
          </a:prstGeom>
          <a:noFill/>
          <a:ln/>
        </p:spPr>
        <p:txBody>
          <a:bodyPr wrap="square" lIns="0" tIns="0" rIns="0" bIns="0" rtlCol="0" anchor="b"/>
          <a:lstStyle/>
          <a:p>
            <a:pPr indent="0" marL="0">
              <a:buNone/>
            </a:pPr>
            <a:r>
              <a:rPr lang="en-US" sz="4000" b="1" dirty="0">
                <a:solidFill>
                  <a:schemeClr val="tx2"/>
                </a:solidFill>
              </a:rPr>
              <a:t>SAR 0</a:t>
            </a:r>
            <a:endParaRPr lang="en-US" sz="4000" dirty="0"/>
          </a:p>
        </p:txBody>
      </p:sp>
      <p:sp>
        <p:nvSpPr>
          <p:cNvPr id="7" name="Text 5"/>
          <p:cNvSpPr txBox="1"/>
          <p:nvPr/>
        </p:nvSpPr>
        <p:spPr>
          <a:xfrm>
            <a:off x="3383280" y="2377440"/>
            <a:ext cx="2651760" cy="868680"/>
          </a:xfrm>
          <a:prstGeom prst="rect">
            <a:avLst/>
          </a:prstGeom>
          <a:noFill/>
          <a:ln/>
        </p:spPr>
        <p:txBody>
          <a:bodyPr wrap="square" lIns="0" tIns="0" rIns="0" bIns="0" rtlCol="0" anchor="t"/>
          <a:lstStyle/>
          <a:p>
            <a:pPr indent="0" marL="0">
              <a:buNone/>
            </a:pPr>
            <a:r>
              <a:rPr lang="en-US" sz="1350" dirty="0">
                <a:solidFill>
                  <a:schemeClr val="tx1"/>
                </a:solidFill>
              </a:rPr>
              <a:t>difference in sales and returns totals: SAR 40,409,418.71 and 1,678,644.91, identical to raw</a:t>
            </a:r>
            <a:endParaRPr lang="en-US" sz="1350" dirty="0"/>
          </a:p>
        </p:txBody>
      </p:sp>
      <p:sp>
        <p:nvSpPr>
          <p:cNvPr id="8" name="Text 6"/>
          <p:cNvSpPr txBox="1"/>
          <p:nvPr/>
        </p:nvSpPr>
        <p:spPr>
          <a:xfrm>
            <a:off x="6217920" y="1463040"/>
            <a:ext cx="2651760" cy="868680"/>
          </a:xfrm>
          <a:prstGeom prst="rect">
            <a:avLst/>
          </a:prstGeom>
          <a:noFill/>
          <a:ln/>
        </p:spPr>
        <p:txBody>
          <a:bodyPr wrap="square" lIns="0" tIns="0" rIns="0" bIns="0" rtlCol="0" anchor="b"/>
          <a:lstStyle/>
          <a:p>
            <a:pPr indent="0" marL="0">
              <a:buNone/>
            </a:pPr>
            <a:r>
              <a:rPr lang="en-US" sz="4000" b="1" dirty="0">
                <a:solidFill>
                  <a:schemeClr val="tx2"/>
                </a:solidFill>
              </a:rPr>
              <a:t>100%</a:t>
            </a:r>
            <a:endParaRPr lang="en-US" sz="4000" dirty="0"/>
          </a:p>
        </p:txBody>
      </p:sp>
      <p:sp>
        <p:nvSpPr>
          <p:cNvPr id="9" name="Text 7"/>
          <p:cNvSpPr txBox="1"/>
          <p:nvPr/>
        </p:nvSpPr>
        <p:spPr>
          <a:xfrm>
            <a:off x="6217920" y="2377440"/>
            <a:ext cx="2651760" cy="868680"/>
          </a:xfrm>
          <a:prstGeom prst="rect">
            <a:avLst/>
          </a:prstGeom>
          <a:noFill/>
          <a:ln/>
        </p:spPr>
        <p:txBody>
          <a:bodyPr wrap="square" lIns="0" tIns="0" rIns="0" bIns="0" rtlCol="0" anchor="t"/>
          <a:lstStyle/>
          <a:p>
            <a:pPr indent="0" marL="0">
              <a:buNone/>
            </a:pPr>
            <a:r>
              <a:rPr lang="en-US" sz="1350" dirty="0">
                <a:solidFill>
                  <a:schemeClr val="tx1"/>
                </a:solidFill>
              </a:rPr>
              <a:t>of rows traceable to the raw line or Excel row they came from</a:t>
            </a:r>
            <a:endParaRPr lang="en-US" sz="1350" dirty="0"/>
          </a:p>
        </p:txBody>
      </p:sp>
      <p:sp>
        <p:nvSpPr>
          <p:cNvPr id="10" name="Text 8"/>
          <p:cNvSpPr txBox="1"/>
          <p:nvPr/>
        </p:nvSpPr>
        <p:spPr>
          <a:xfrm>
            <a:off x="9052560" y="1463040"/>
            <a:ext cx="2560320" cy="868680"/>
          </a:xfrm>
          <a:prstGeom prst="rect">
            <a:avLst/>
          </a:prstGeom>
          <a:noFill/>
          <a:ln/>
        </p:spPr>
        <p:txBody>
          <a:bodyPr wrap="square" lIns="0" tIns="0" rIns="0" bIns="0" rtlCol="0" anchor="b"/>
          <a:lstStyle/>
          <a:p>
            <a:pPr indent="0" marL="0">
              <a:buNone/>
            </a:pPr>
            <a:r>
              <a:rPr lang="en-US" sz="4000" b="1" dirty="0">
                <a:solidFill>
                  <a:schemeClr val="tx2"/>
                </a:solidFill>
              </a:rPr>
              <a:t>453</a:t>
            </a:r>
            <a:endParaRPr lang="en-US" sz="4000" dirty="0"/>
          </a:p>
        </p:txBody>
      </p:sp>
      <p:sp>
        <p:nvSpPr>
          <p:cNvPr id="11" name="Text 9"/>
          <p:cNvSpPr txBox="1"/>
          <p:nvPr/>
        </p:nvSpPr>
        <p:spPr>
          <a:xfrm>
            <a:off x="9052560" y="2377440"/>
            <a:ext cx="2560320" cy="868680"/>
          </a:xfrm>
          <a:prstGeom prst="rect">
            <a:avLst/>
          </a:prstGeom>
          <a:noFill/>
          <a:ln/>
        </p:spPr>
        <p:txBody>
          <a:bodyPr wrap="square" lIns="0" tIns="0" rIns="0" bIns="0" rtlCol="0" anchor="t"/>
          <a:lstStyle/>
          <a:p>
            <a:pPr indent="0" marL="0">
              <a:buNone/>
            </a:pPr>
            <a:r>
              <a:rPr lang="en-US" sz="1350" dirty="0">
                <a:solidFill>
                  <a:schemeClr val="tx1"/>
                </a:solidFill>
              </a:rPr>
              <a:t>columns documented in the data dictionary: type, null %, example, meaning</a:t>
            </a:r>
            <a:endParaRPr lang="en-US" sz="135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3657600"/>
          <a:ext cx="11064240" cy="914400"/>
        </p:xfrm>
        <a:graphic>
          <a:graphicData uri="http://schemas.openxmlformats.org/drawingml/2006/table">
            <a:tbl>
              <a:tblPr/>
              <a:tblGrid>
                <a:gridCol w="2560320"/>
                <a:gridCol w="1463040"/>
                <a:gridCol w="1463040"/>
                <a:gridCol w="5577840"/>
              </a:tblGrid>
              <a:tr h="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Dataset</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Raw rows</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Clean rows</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Change</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Jeddah WMS log</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4,604,674</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4,539,533</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65,141 proven duplicates removed</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Riyadh sales lines</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325,544</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325,544</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none removed</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Products</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23,497</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23,645</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155 rebuilt from damaged cells; now matches the sales file's product list exactly</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Customers</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18,809</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18,983</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+174 found only in the Lipton customer file</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515600" cy="1188720"/>
          </a:xfrm>
          <a:prstGeom prst="rect">
            <a:avLst/>
          </a:prstGeom>
          <a:noFill/>
          <a:ln/>
        </p:spPr>
        <p:txBody>
          <a:bodyPr wrap="square" lIns="0" tIns="0" rIns="0" bIns="0" rtlCol="0" anchor="b"/>
          <a:lstStyle/>
          <a:p>
            <a:pPr algn="l" indent="0" marL="0">
              <a:buNone/>
            </a:pPr>
            <a:r>
              <a:rPr lang="en-US" sz="4200" b="1" dirty="0">
                <a:solidFill>
                  <a:schemeClr val="bg1"/>
                </a:solidFill>
              </a:rPr>
              <a:t>Anomaly flags</a:t>
            </a:r>
            <a:endParaRPr lang="en-US" sz="4200" dirty="0"/>
          </a:p>
        </p:txBody>
      </p:sp>
      <p:sp>
        <p:nvSpPr>
          <p:cNvPr id="3" name="Text 0"/>
          <p:cNvSpPr/>
          <p:nvPr>
            <p:ph idx="101" type="body" hasCustomPrompt="1"/>
          </p:nvPr>
        </p:nvSpPr>
        <p:spPr>
          <a:xfrm>
            <a:off x="548640" y="3611880"/>
            <a:ext cx="10058400" cy="1005840"/>
          </a:xfrm>
          <a:prstGeom prst="rect">
            <a:avLst/>
          </a:prstGeom>
          <a:noFill/>
          <a:ln/>
        </p:spPr>
        <p:txBody>
          <a:bodyPr wrap="square" lIns="0" tIns="0" rIns="0" bIns="0" rtlCol="0" anchor="t"/>
          <a:lstStyle/>
          <a:p>
            <a:pPr algn="l" indent="0" marL="0">
              <a:buNone/>
            </a:pPr>
            <a:r>
              <a:rPr lang="en-US" sz="1900" dirty="0">
                <a:solidFill>
                  <a:schemeClr val="accent6"/>
                </a:solidFill>
              </a:rPr>
              <a:t>What looked wrong, how big it is, what it means for the P&amp;L, and what to ask Binzagr</a:t>
            </a:r>
            <a:endParaRPr lang="en-US" sz="19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How we raise an anomaly flag</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A flag is a candidate to check with Binzagr, never a silent correction</a:t>
            </a:r>
            <a:endParaRPr lang="en-US" sz="1500" dirty="0"/>
          </a:p>
        </p:txBody>
      </p:sp>
      <p:sp>
        <p:nvSpPr>
          <p:cNvPr id="4" name="Shape 2"/>
          <p:cNvSpPr/>
          <p:nvPr/>
        </p:nvSpPr>
        <p:spPr>
          <a:xfrm>
            <a:off x="548640" y="1600200"/>
            <a:ext cx="457200" cy="457200"/>
          </a:xfrm>
          <a:prstGeom prst="ellipse">
            <a:avLst/>
          </a:prstGeom>
          <a:solidFill>
            <a:schemeClr val="accent4"/>
          </a:solidFill>
          <a:ln w="12700">
            <a:solidFill>
              <a:schemeClr val="accent4"/>
            </a:solidFill>
            <a:prstDash val="solid"/>
          </a:ln>
        </p:spPr>
      </p:sp>
      <p:sp>
        <p:nvSpPr>
          <p:cNvPr id="5" name="Text 3"/>
          <p:cNvSpPr txBox="1"/>
          <p:nvPr/>
        </p:nvSpPr>
        <p:spPr>
          <a:xfrm>
            <a:off x="548640" y="160020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ext 4"/>
          <p:cNvSpPr txBox="1"/>
          <p:nvPr/>
        </p:nvSpPr>
        <p:spPr>
          <a:xfrm>
            <a:off x="1188720" y="1581912"/>
            <a:ext cx="2743200" cy="502920"/>
          </a:xfrm>
          <a:prstGeom prst="rect">
            <a:avLst/>
          </a:prstGeom>
          <a:noFill/>
          <a:ln/>
        </p:spPr>
        <p:txBody>
          <a:bodyPr wrap="square" lIns="0" tIns="0" rIns="0" bIns="0" rtlCol="0" anchor="ctr"/>
          <a:lstStyle/>
          <a:p>
            <a:pPr indent="0" marL="0">
              <a:buNone/>
            </a:pPr>
            <a:r>
              <a:rPr lang="en-US" sz="1650" b="1" dirty="0">
                <a:solidFill>
                  <a:schemeClr val="tx2"/>
                </a:solidFill>
              </a:rPr>
              <a:t>Rules from the data</a:t>
            </a:r>
            <a:endParaRPr lang="en-US" sz="1650" dirty="0"/>
          </a:p>
        </p:txBody>
      </p:sp>
      <p:sp>
        <p:nvSpPr>
          <p:cNvPr id="7" name="Text 5"/>
          <p:cNvSpPr txBox="1"/>
          <p:nvPr/>
        </p:nvSpPr>
        <p:spPr>
          <a:xfrm>
            <a:off x="4023360" y="1600200"/>
            <a:ext cx="3931920" cy="868680"/>
          </a:xfrm>
          <a:prstGeom prst="rect">
            <a:avLst/>
          </a:prstGeom>
          <a:noFill/>
          <a:ln/>
        </p:spPr>
        <p:txBody>
          <a:bodyPr wrap="square" lIns="0" tIns="0" rIns="0" bIns="0" rtlCol="0" anchor="t"/>
          <a:lstStyle/>
          <a:p>
            <a:pPr indent="0" marL="0">
              <a:buNone/>
            </a:pPr>
            <a:r>
              <a:rPr lang="en-US" sz="1300" dirty="0">
                <a:solidFill>
                  <a:schemeClr val="tx1"/>
                </a:solidFill>
              </a:rPr>
              <a:t>Thresholds set where the data itself breaks: sessions over 12 h (Labour Law limit), site switches within 2 minutes, 90% of scans in the same second.</a:t>
            </a:r>
            <a:endParaRPr lang="en-US" sz="1300" dirty="0"/>
          </a:p>
        </p:txBody>
      </p:sp>
      <p:sp>
        <p:nvSpPr>
          <p:cNvPr id="8" name="Shape 6"/>
          <p:cNvSpPr/>
          <p:nvPr/>
        </p:nvSpPr>
        <p:spPr>
          <a:xfrm>
            <a:off x="548640" y="2560320"/>
            <a:ext cx="457200" cy="457200"/>
          </a:xfrm>
          <a:prstGeom prst="ellipse">
            <a:avLst/>
          </a:prstGeom>
          <a:solidFill>
            <a:schemeClr val="accent4"/>
          </a:solidFill>
          <a:ln w="12700">
            <a:solidFill>
              <a:schemeClr val="accent4"/>
            </a:solidFill>
            <a:prstDash val="solid"/>
          </a:ln>
        </p:spPr>
      </p:sp>
      <p:sp>
        <p:nvSpPr>
          <p:cNvPr id="9" name="Text 7"/>
          <p:cNvSpPr txBox="1"/>
          <p:nvPr/>
        </p:nvSpPr>
        <p:spPr>
          <a:xfrm>
            <a:off x="548640" y="25603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ext 8"/>
          <p:cNvSpPr txBox="1"/>
          <p:nvPr/>
        </p:nvSpPr>
        <p:spPr>
          <a:xfrm>
            <a:off x="1188720" y="2542032"/>
            <a:ext cx="2743200" cy="502920"/>
          </a:xfrm>
          <a:prstGeom prst="rect">
            <a:avLst/>
          </a:prstGeom>
          <a:noFill/>
          <a:ln/>
        </p:spPr>
        <p:txBody>
          <a:bodyPr wrap="square" lIns="0" tIns="0" rIns="0" bIns="0" rtlCol="0" anchor="ctr"/>
          <a:lstStyle/>
          <a:p>
            <a:pPr indent="0" marL="0">
              <a:buNone/>
            </a:pPr>
            <a:r>
              <a:rPr lang="en-US" sz="1650" b="1" dirty="0">
                <a:solidFill>
                  <a:schemeClr val="tx2"/>
                </a:solidFill>
              </a:rPr>
              <a:t>Cross-checks</a:t>
            </a:r>
            <a:endParaRPr lang="en-US" sz="1650" dirty="0"/>
          </a:p>
        </p:txBody>
      </p:sp>
      <p:sp>
        <p:nvSpPr>
          <p:cNvPr id="11" name="Text 9"/>
          <p:cNvSpPr txBox="1"/>
          <p:nvPr/>
        </p:nvSpPr>
        <p:spPr>
          <a:xfrm>
            <a:off x="4023360" y="2560320"/>
            <a:ext cx="3931920" cy="868680"/>
          </a:xfrm>
          <a:prstGeom prst="rect">
            <a:avLst/>
          </a:prstGeom>
          <a:noFill/>
          <a:ln/>
        </p:spPr>
        <p:txBody>
          <a:bodyPr wrap="square" lIns="0" tIns="0" rIns="0" bIns="0" rtlCol="0" anchor="t"/>
          <a:lstStyle/>
          <a:p>
            <a:pPr indent="0" marL="0">
              <a:buNone/>
            </a:pPr>
            <a:r>
              <a:rPr lang="en-US" sz="1300" dirty="0">
                <a:solidFill>
                  <a:schemeClr val="tx1"/>
                </a:solidFill>
              </a:rPr>
              <a:t>Binzagr's own files checked against each other: user list vs scans, mapping vs log, pallet sample vs export, totals vs raw.</a:t>
            </a:r>
            <a:endParaRPr lang="en-US" sz="1300" dirty="0"/>
          </a:p>
        </p:txBody>
      </p:sp>
      <p:sp>
        <p:nvSpPr>
          <p:cNvPr id="12" name="Shape 10"/>
          <p:cNvSpPr/>
          <p:nvPr/>
        </p:nvSpPr>
        <p:spPr>
          <a:xfrm>
            <a:off x="548640" y="3520440"/>
            <a:ext cx="457200" cy="457200"/>
          </a:xfrm>
          <a:prstGeom prst="ellipse">
            <a:avLst/>
          </a:prstGeom>
          <a:solidFill>
            <a:schemeClr val="accent4"/>
          </a:solidFill>
          <a:ln w="12700">
            <a:solidFill>
              <a:schemeClr val="accent4"/>
            </a:solidFill>
            <a:prstDash val="solid"/>
          </a:ln>
        </p:spPr>
      </p:sp>
      <p:sp>
        <p:nvSpPr>
          <p:cNvPr id="13" name="Text 11"/>
          <p:cNvSpPr txBox="1"/>
          <p:nvPr/>
        </p:nvSpPr>
        <p:spPr>
          <a:xfrm>
            <a:off x="548640" y="352044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ext 12"/>
          <p:cNvSpPr txBox="1"/>
          <p:nvPr/>
        </p:nvSpPr>
        <p:spPr>
          <a:xfrm>
            <a:off x="1188720" y="3502152"/>
            <a:ext cx="2743200" cy="502920"/>
          </a:xfrm>
          <a:prstGeom prst="rect">
            <a:avLst/>
          </a:prstGeom>
          <a:noFill/>
          <a:ln/>
        </p:spPr>
        <p:txBody>
          <a:bodyPr wrap="square" lIns="0" tIns="0" rIns="0" bIns="0" rtlCol="0" anchor="ctr"/>
          <a:lstStyle/>
          <a:p>
            <a:pPr indent="0" marL="0">
              <a:buNone/>
            </a:pPr>
            <a:r>
              <a:rPr lang="en-US" sz="1650" b="1" dirty="0">
                <a:solidFill>
                  <a:schemeClr val="tx2"/>
                </a:solidFill>
              </a:rPr>
              <a:t>Unsupervised model</a:t>
            </a:r>
            <a:endParaRPr lang="en-US" sz="1650" dirty="0"/>
          </a:p>
        </p:txBody>
      </p:sp>
      <p:sp>
        <p:nvSpPr>
          <p:cNvPr id="15" name="Text 13"/>
          <p:cNvSpPr txBox="1"/>
          <p:nvPr/>
        </p:nvSpPr>
        <p:spPr>
          <a:xfrm>
            <a:off x="4023360" y="3520440"/>
            <a:ext cx="3931920" cy="868680"/>
          </a:xfrm>
          <a:prstGeom prst="rect">
            <a:avLst/>
          </a:prstGeom>
          <a:noFill/>
          <a:ln/>
        </p:spPr>
        <p:txBody>
          <a:bodyPr wrap="square" lIns="0" tIns="0" rIns="0" bIns="0" rtlCol="0" anchor="t"/>
          <a:lstStyle/>
          <a:p>
            <a:pPr indent="0" marL="0">
              <a:buNone/>
            </a:pPr>
            <a:r>
              <a:rPr lang="en-US" sz="1300" dirty="0">
                <a:solidFill>
                  <a:schemeClr val="tx1"/>
                </a:solidFill>
              </a:rPr>
              <a:t>IsolationForest (300 trees) on session behaviour adds a second opinion; high risk = rule and model agree.</a:t>
            </a:r>
            <a:endParaRPr lang="en-US" sz="1300" dirty="0"/>
          </a:p>
        </p:txBody>
      </p:sp>
      <p:sp>
        <p:nvSpPr>
          <p:cNvPr id="16" name="Shape 14"/>
          <p:cNvSpPr/>
          <p:nvPr/>
        </p:nvSpPr>
        <p:spPr>
          <a:xfrm>
            <a:off x="548640" y="4480560"/>
            <a:ext cx="457200" cy="457200"/>
          </a:xfrm>
          <a:prstGeom prst="ellipse">
            <a:avLst/>
          </a:prstGeom>
          <a:solidFill>
            <a:schemeClr val="accent4"/>
          </a:solidFill>
          <a:ln w="12700">
            <a:solidFill>
              <a:schemeClr val="accent4"/>
            </a:solidFill>
            <a:prstDash val="solid"/>
          </a:ln>
        </p:spPr>
      </p:sp>
      <p:sp>
        <p:nvSpPr>
          <p:cNvPr id="17" name="Text 15"/>
          <p:cNvSpPr txBox="1"/>
          <p:nvPr/>
        </p:nvSpPr>
        <p:spPr>
          <a:xfrm>
            <a:off x="548640" y="448056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ext 16"/>
          <p:cNvSpPr txBox="1"/>
          <p:nvPr/>
        </p:nvSpPr>
        <p:spPr>
          <a:xfrm>
            <a:off x="1188720" y="4462272"/>
            <a:ext cx="2743200" cy="502920"/>
          </a:xfrm>
          <a:prstGeom prst="rect">
            <a:avLst/>
          </a:prstGeom>
          <a:noFill/>
          <a:ln/>
        </p:spPr>
        <p:txBody>
          <a:bodyPr wrap="square" lIns="0" tIns="0" rIns="0" bIns="0" rtlCol="0" anchor="ctr"/>
          <a:lstStyle/>
          <a:p>
            <a:pPr indent="0" marL="0">
              <a:buNone/>
            </a:pPr>
            <a:r>
              <a:rPr lang="en-US" sz="1650" b="1" dirty="0">
                <a:solidFill>
                  <a:schemeClr val="tx2"/>
                </a:solidFill>
              </a:rPr>
              <a:t>Sized and routed</a:t>
            </a:r>
            <a:endParaRPr lang="en-US" sz="1650" dirty="0"/>
          </a:p>
        </p:txBody>
      </p:sp>
      <p:sp>
        <p:nvSpPr>
          <p:cNvPr id="19" name="Text 17"/>
          <p:cNvSpPr txBox="1"/>
          <p:nvPr/>
        </p:nvSpPr>
        <p:spPr>
          <a:xfrm>
            <a:off x="4023360" y="4480560"/>
            <a:ext cx="3931920" cy="868680"/>
          </a:xfrm>
          <a:prstGeom prst="rect">
            <a:avLst/>
          </a:prstGeom>
          <a:noFill/>
          <a:ln/>
        </p:spPr>
        <p:txBody>
          <a:bodyPr wrap="square" lIns="0" tIns="0" rIns="0" bIns="0" rtlCol="0" anchor="t"/>
          <a:lstStyle/>
          <a:p>
            <a:pPr indent="0" marL="0">
              <a:buNone/>
            </a:pPr>
            <a:r>
              <a:rPr lang="en-US" sz="1300" dirty="0">
                <a:solidFill>
                  <a:schemeClr val="tx1"/>
                </a:solidFill>
              </a:rPr>
              <a:t>Every flag gets a size (rows, hours, SAR), a severity and an owner question, then goes into the request workbook.</a:t>
            </a:r>
            <a:endParaRPr lang="en-US" sz="1300" dirty="0"/>
          </a:p>
        </p:txBody>
      </p:sp>
      <p:sp>
        <p:nvSpPr>
          <p:cNvPr id="20" name="card"/>
          <p:cNvSpPr/>
          <p:nvPr/>
        </p:nvSpPr>
        <p:spPr>
          <a:xfrm>
            <a:off x="8229600" y="1554480"/>
            <a:ext cx="3383280" cy="3931920"/>
          </a:xfrm>
          <a:prstGeom prst="roundRect">
            <a:avLst>
              <a:gd name="adj" fmla="val 2162"/>
            </a:avLst>
          </a:prstGeom>
          <a:solidFill>
            <a:schemeClr val="bg2"/>
          </a:solidFill>
          <a:ln w="12700">
            <a:solidFill>
              <a:schemeClr val="bg2"/>
            </a:solidFill>
            <a:prstDash val="solid"/>
          </a:ln>
        </p:spPr>
      </p:sp>
      <p:sp>
        <p:nvSpPr>
          <p:cNvPr id="21" name="Text 19"/>
          <p:cNvSpPr txBox="1"/>
          <p:nvPr/>
        </p:nvSpPr>
        <p:spPr>
          <a:xfrm>
            <a:off x="8458200" y="1737360"/>
            <a:ext cx="2926080" cy="365760"/>
          </a:xfrm>
          <a:prstGeom prst="rect">
            <a:avLst/>
          </a:prstGeom>
          <a:noFill/>
          <a:ln/>
        </p:spPr>
        <p:txBody>
          <a:bodyPr wrap="square" lIns="0" tIns="0" rIns="0" bIns="0" rtlCol="0" anchor="t"/>
          <a:lstStyle/>
          <a:p>
            <a:pPr indent="0" marL="0">
              <a:buNone/>
            </a:pPr>
            <a:r>
              <a:rPr lang="en-US" sz="1700" b="1" dirty="0">
                <a:solidFill>
                  <a:schemeClr val="tx2"/>
                </a:solidFill>
              </a:rPr>
              <a:t>Severity</a:t>
            </a:r>
            <a:endParaRPr lang="en-US" sz="1700" dirty="0"/>
          </a:p>
        </p:txBody>
      </p:sp>
      <p:sp>
        <p:nvSpPr>
          <p:cNvPr id="22" name="Shape 20"/>
          <p:cNvSpPr/>
          <p:nvPr/>
        </p:nvSpPr>
        <p:spPr>
          <a:xfrm>
            <a:off x="8458200" y="2286000"/>
            <a:ext cx="1005840" cy="274320"/>
          </a:xfrm>
          <a:prstGeom prst="roundRect">
            <a:avLst>
              <a:gd name="adj" fmla="val 50000"/>
            </a:avLst>
          </a:prstGeom>
          <a:solidFill>
            <a:schemeClr val="accent4"/>
          </a:solidFill>
          <a:ln w="12700">
            <a:solidFill>
              <a:schemeClr val="accent4"/>
            </a:solidFill>
            <a:prstDash val="solid"/>
          </a:ln>
        </p:spPr>
      </p:sp>
      <p:sp>
        <p:nvSpPr>
          <p:cNvPr id="23" name="Text 21"/>
          <p:cNvSpPr txBox="1"/>
          <p:nvPr/>
        </p:nvSpPr>
        <p:spPr>
          <a:xfrm>
            <a:off x="8458200" y="2286000"/>
            <a:ext cx="1005840" cy="274320"/>
          </a:xfrm>
          <a:prstGeom prst="rect">
            <a:avLst/>
          </a:prstGeom>
          <a:noFill/>
          <a:ln/>
        </p:spPr>
        <p:txBody>
          <a:bodyPr wrap="square" lIns="0" tIns="0" rIns="0" bIns="0" rtlCol="0" anchor="ctr"/>
          <a:lstStyle/>
          <a:p>
            <a:pPr algn="ctr" indent="0" marL="0">
              <a:buNone/>
            </a:pPr>
            <a:r>
              <a:rPr lang="en-US" sz="1050" b="1" dirty="0">
                <a:solidFill>
                  <a:schemeClr val="bg1"/>
                </a:solidFill>
              </a:rPr>
              <a:t>High</a:t>
            </a:r>
            <a:endParaRPr lang="en-US" sz="1050" dirty="0"/>
          </a:p>
        </p:txBody>
      </p:sp>
      <p:sp>
        <p:nvSpPr>
          <p:cNvPr id="24" name="Text 22"/>
          <p:cNvSpPr txBox="1"/>
          <p:nvPr/>
        </p:nvSpPr>
        <p:spPr>
          <a:xfrm>
            <a:off x="8458200" y="2633472"/>
            <a:ext cx="2926080" cy="548640"/>
          </a:xfrm>
          <a:prstGeom prst="rect">
            <a:avLst/>
          </a:prstGeom>
          <a:noFill/>
          <a:ln/>
        </p:spPr>
        <p:txBody>
          <a:bodyPr wrap="square" lIns="0" tIns="0" rIns="0" bIns="0" rtlCol="0" anchor="t"/>
          <a:lstStyle/>
          <a:p>
            <a:pPr indent="0" marL="0">
              <a:buNone/>
            </a:pPr>
            <a:r>
              <a:rPr lang="en-US" sz="1300" dirty="0">
                <a:solidFill>
                  <a:schemeClr val="tx1"/>
                </a:solidFill>
              </a:rPr>
              <a:t>changes money, head count or a client price</a:t>
            </a:r>
            <a:endParaRPr lang="en-US" sz="1300" dirty="0"/>
          </a:p>
        </p:txBody>
      </p:sp>
      <p:sp>
        <p:nvSpPr>
          <p:cNvPr id="25" name="Shape 23"/>
          <p:cNvSpPr/>
          <p:nvPr/>
        </p:nvSpPr>
        <p:spPr>
          <a:xfrm>
            <a:off x="8458200" y="3291840"/>
            <a:ext cx="1005840" cy="274320"/>
          </a:xfrm>
          <a:prstGeom prst="roundRect">
            <a:avLst>
              <a:gd name="adj" fmla="val 50000"/>
            </a:avLst>
          </a:prstGeom>
          <a:solidFill>
            <a:schemeClr val="accent2"/>
          </a:solidFill>
          <a:ln w="12700">
            <a:solidFill>
              <a:schemeClr val="accent2"/>
            </a:solidFill>
            <a:prstDash val="solid"/>
          </a:ln>
        </p:spPr>
      </p:sp>
      <p:sp>
        <p:nvSpPr>
          <p:cNvPr id="26" name="Text 24"/>
          <p:cNvSpPr txBox="1"/>
          <p:nvPr/>
        </p:nvSpPr>
        <p:spPr>
          <a:xfrm>
            <a:off x="8458200" y="3291840"/>
            <a:ext cx="1005840" cy="274320"/>
          </a:xfrm>
          <a:prstGeom prst="rect">
            <a:avLst/>
          </a:prstGeom>
          <a:noFill/>
          <a:ln/>
        </p:spPr>
        <p:txBody>
          <a:bodyPr wrap="square" lIns="0" tIns="0" rIns="0" bIns="0" rtlCol="0" anchor="ctr"/>
          <a:lstStyle/>
          <a:p>
            <a:pPr algn="ctr" indent="0" marL="0">
              <a:buNone/>
            </a:pPr>
            <a:r>
              <a:rPr lang="en-US" sz="1050" b="1" dirty="0">
                <a:solidFill>
                  <a:schemeClr val="bg1"/>
                </a:solidFill>
              </a:rPr>
              <a:t>Medium</a:t>
            </a:r>
            <a:endParaRPr lang="en-US" sz="1050" dirty="0"/>
          </a:p>
        </p:txBody>
      </p:sp>
      <p:sp>
        <p:nvSpPr>
          <p:cNvPr id="27" name="Text 25"/>
          <p:cNvSpPr txBox="1"/>
          <p:nvPr/>
        </p:nvSpPr>
        <p:spPr>
          <a:xfrm>
            <a:off x="8458200" y="3639312"/>
            <a:ext cx="2926080" cy="548640"/>
          </a:xfrm>
          <a:prstGeom prst="rect">
            <a:avLst/>
          </a:prstGeom>
          <a:noFill/>
          <a:ln/>
        </p:spPr>
        <p:txBody>
          <a:bodyPr wrap="square" lIns="0" tIns="0" rIns="0" bIns="0" rtlCol="0" anchor="t"/>
          <a:lstStyle/>
          <a:p>
            <a:pPr indent="0" marL="0">
              <a:buNone/>
            </a:pPr>
            <a:r>
              <a:rPr lang="en-US" sz="1300" dirty="0">
                <a:solidFill>
                  <a:schemeClr val="tx1"/>
                </a:solidFill>
              </a:rPr>
              <a:t>changes a benchmark or a site comparison</a:t>
            </a:r>
            <a:endParaRPr lang="en-US" sz="1300" dirty="0"/>
          </a:p>
        </p:txBody>
      </p:sp>
      <p:sp>
        <p:nvSpPr>
          <p:cNvPr id="28" name="Shape 26"/>
          <p:cNvSpPr/>
          <p:nvPr/>
        </p:nvSpPr>
        <p:spPr>
          <a:xfrm>
            <a:off x="8458200" y="4297680"/>
            <a:ext cx="1005840" cy="274320"/>
          </a:xfrm>
          <a:prstGeom prst="roundRect">
            <a:avLst>
              <a:gd name="adj" fmla="val 50000"/>
            </a:avLst>
          </a:prstGeom>
          <a:solidFill>
            <a:schemeClr val="accent5"/>
          </a:solidFill>
          <a:ln w="12700">
            <a:solidFill>
              <a:schemeClr val="accent5"/>
            </a:solidFill>
            <a:prstDash val="solid"/>
          </a:ln>
        </p:spPr>
      </p:sp>
      <p:sp>
        <p:nvSpPr>
          <p:cNvPr id="29" name="Text 27"/>
          <p:cNvSpPr txBox="1"/>
          <p:nvPr/>
        </p:nvSpPr>
        <p:spPr>
          <a:xfrm>
            <a:off x="8458200" y="4297680"/>
            <a:ext cx="1005840" cy="274320"/>
          </a:xfrm>
          <a:prstGeom prst="rect">
            <a:avLst/>
          </a:prstGeom>
          <a:noFill/>
          <a:ln/>
        </p:spPr>
        <p:txBody>
          <a:bodyPr wrap="square" lIns="0" tIns="0" rIns="0" bIns="0" rtlCol="0" anchor="ctr"/>
          <a:lstStyle/>
          <a:p>
            <a:pPr algn="ctr" indent="0" marL="0">
              <a:buNone/>
            </a:pPr>
            <a:r>
              <a:rPr lang="en-US" sz="1050" b="1" dirty="0">
                <a:solidFill>
                  <a:schemeClr val="bg1"/>
                </a:solidFill>
              </a:rPr>
              <a:t>Info</a:t>
            </a:r>
            <a:endParaRPr lang="en-US" sz="1050" dirty="0"/>
          </a:p>
        </p:txBody>
      </p:sp>
      <p:sp>
        <p:nvSpPr>
          <p:cNvPr id="30" name="Text 28"/>
          <p:cNvSpPr txBox="1"/>
          <p:nvPr/>
        </p:nvSpPr>
        <p:spPr>
          <a:xfrm>
            <a:off x="8458200" y="4645152"/>
            <a:ext cx="2926080" cy="548640"/>
          </a:xfrm>
          <a:prstGeom prst="rect">
            <a:avLst/>
          </a:prstGeom>
          <a:noFill/>
          <a:ln/>
        </p:spPr>
        <p:txBody>
          <a:bodyPr wrap="square" lIns="0" tIns="0" rIns="0" bIns="0" rtlCol="0" anchor="t"/>
          <a:lstStyle/>
          <a:p>
            <a:pPr indent="0" marL="0">
              <a:buNone/>
            </a:pPr>
            <a:r>
              <a:rPr lang="en-US" sz="1300" dirty="0">
                <a:solidFill>
                  <a:schemeClr val="tx1"/>
                </a:solidFill>
              </a:rPr>
              <a:t>data hygiene: fixed or flagged, low impact</a:t>
            </a:r>
            <a:endParaRPr lang="en-US" sz="1300" dirty="0"/>
          </a:p>
        </p:txBody>
      </p:sp>
      <p:sp>
        <p:nvSpPr>
          <p:cNvPr id="31" name="Text 29"/>
          <p:cNvSpPr txBox="1"/>
          <p:nvPr/>
        </p:nvSpPr>
        <p:spPr>
          <a:xfrm>
            <a:off x="8458200" y="5029200"/>
            <a:ext cx="2926080" cy="365760"/>
          </a:xfrm>
          <a:prstGeom prst="rect">
            <a:avLst/>
          </a:prstGeom>
          <a:noFill/>
          <a:ln/>
        </p:spPr>
        <p:txBody>
          <a:bodyPr wrap="square" lIns="0" tIns="0" rIns="0" bIns="0" rtlCol="0" anchor="t"/>
          <a:lstStyle/>
          <a:p>
            <a:pPr indent="0" marL="0">
              <a:buNone/>
            </a:pPr>
            <a:r>
              <a:rPr lang="en-US" sz="1400" b="1" dirty="0">
                <a:solidFill>
                  <a:schemeClr val="accent4"/>
                </a:solidFill>
              </a:rPr>
              <a:t>23 flags: 6 high, 9 medium, 8 info</a:t>
            </a:r>
            <a:endParaRPr lang="en-US" sz="14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Anomaly register (1 of 2): people, pallets, prices, sites</a:t>
            </a:r>
            <a:endParaRPr lang="en-US" sz="3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548640"/>
                <a:gridCol w="3200400"/>
                <a:gridCol w="4206240"/>
                <a:gridCol w="914400"/>
                <a:gridCol w="2194560"/>
              </a:tblGrid>
              <a:tr h="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Anomaly</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How big</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Severity</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we ask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Most paid time has no scan behind it</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59% of 245k paid hours; 49.5% at 2100-04, up to 87.5% elsewhere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B3261E"/>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Attendance by payroll no.</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A2</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Registered users far exceed people who scan</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~269 listed active vs 202 ids scanning (138 payroll people)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B3261E"/>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Monthly HR headcount per site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A3</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Pallet ids destroyed in the export</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2.86M rows (63%); 12-digit ids kept to 6 digits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B3261E"/>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Re-export with ids as text</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A4</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Case-pick price below its labour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Client price SAR 0.50 vs labour SAR 0.77-1.02 per case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B3261E"/>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Cost per case by site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A5</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Badge sharing</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368 sessions over 12 h; 239 with two badges of one person active at once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B3261E"/>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Attendance + badge ids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A6</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Payroll people missing from scans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They scan on only 73% of their expected working days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B3261E"/>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Roster / leave data</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A7</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Batch-posting login BHAS210004</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~2,140 scans a day, 96% in the same second</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D98E04"/>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What is it used for?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A8</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Logins not in the user list</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145 logins, 6.1% of scans; 38 WA.AD desktop twins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D98E04"/>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Person, desktop or device?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A9</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Badges active while marked inactive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3 badges, 839 scans; one badge used by two payroll numbers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D98E04"/>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Confirm deactivation dates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A10</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Site 2100-12 went silent after April</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118,808 rows in Feb -&gt; 432 in May -&gt; 0 in Sep</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D98E04"/>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Closed or merged?</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A11</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Activity moved 2100-01 -&gt; 2100-07</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2100-01 -61% in Aug, ~0 in Sep; 2100-07 +279%</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D98E04"/>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Relocation date?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A12</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Receiving cost far above benchmark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12-16 labour per pallet; inbound paperwork 14.5% of labour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D98E04"/>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Review inbound admin</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Anomaly register (2 of 2): mappings, data hygiene, Riyadh</a:t>
            </a:r>
            <a:endParaRPr lang="en-US" sz="3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548640"/>
                <a:gridCol w="3200400"/>
                <a:gridCol w="4206240"/>
                <a:gridCol w="914400"/>
                <a:gridCol w="2194560"/>
              </a:tblGrid>
              <a:tr h="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Anomaly</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How big</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Severity</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we ask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A13</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Mapping contradicts itself and the log</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Code 080 listed twice; code 100 named differently; 18 codes never used</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D98E04"/>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Confirm codes 080, 100</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A14</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Inconsistent conversion factors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154 items with pallet &lt; case; 1,155 no pallet factor; 7 placeholders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D98E04"/>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Corrected factors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A15</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Invoice reused across customers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11 invoice numbers on two customers or dates; 176 repeated lines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D98E04"/>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Is this expected?</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A16</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Month-boundary duplicates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65,141 rows: day 1 of each month exported twice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Info</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7C8B96"/>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Fixed (removed)</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A17</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Audit tasks with no end time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37,694 RoS Shipment Audit rows end on 01/01/1900</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Info</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7C8B96"/>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Nulled and flagged</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A18</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Tasks left open for hours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3,585 tasks over 1 h; the longest 185 h</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Info</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7C8B96"/>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Kept; capped at 1 h in models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A19</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Identical rows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58,012 rows, almost all pallet events with destroyed ids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Info</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7C8B96"/>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Kept; fixed by re-export</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A20</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Negative or odd quantities and dates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5,658 negative quantities; 12,043 expiry = production</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Info</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7C8B96"/>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Kept and flagged</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A21</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Credit limit placeholder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10,755 credit customers on 9,999,999 (no limit); 184 negative balances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Info</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7C8B96"/>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Real credit limits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A22</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Balances with no invoice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336k of balances match no van-sales invoice in the window</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Info</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7C8B96"/>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Invoice-level AR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A23</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Product master export defect</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7 Excel rows hid 155 products; 10,035 / 18,206 category names ambiguous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Info</a:t>
                      </a:r>
                      <a:endParaRPr lang="en-US" sz="12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7C8B96"/>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Fixed; hierarchy as text</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bl>
          </a:graphicData>
        </a:graphic>
      </p:graphicFrame>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A1-A2, A6  The invisible workforce</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Binzagr pays far more people than its scans can see</a:t>
            </a:r>
            <a:endParaRPr lang="en-US" sz="1500" dirty="0"/>
          </a:p>
        </p:txBody>
      </p:sp>
      <p:sp>
        <p:nvSpPr>
          <p:cNvPr id="4" name="Shape 2"/>
          <p:cNvSpPr/>
          <p:nvPr/>
        </p:nvSpPr>
        <p:spPr>
          <a:xfrm>
            <a:off x="10469880" y="566928"/>
            <a:ext cx="1143000" cy="274320"/>
          </a:xfrm>
          <a:prstGeom prst="roundRect">
            <a:avLst>
              <a:gd name="adj" fmla="val 50000"/>
            </a:avLst>
          </a:prstGeom>
          <a:solidFill>
            <a:schemeClr val="accent4"/>
          </a:solidFill>
          <a:ln w="12700">
            <a:solidFill>
              <a:schemeClr val="accent4"/>
            </a:solidFill>
            <a:prstDash val="solid"/>
          </a:ln>
        </p:spPr>
      </p:sp>
      <p:sp>
        <p:nvSpPr>
          <p:cNvPr id="5" name="Text 3"/>
          <p:cNvSpPr txBox="1"/>
          <p:nvPr/>
        </p:nvSpPr>
        <p:spPr>
          <a:xfrm>
            <a:off x="10469880" y="566928"/>
            <a:ext cx="1143000" cy="274320"/>
          </a:xfrm>
          <a:prstGeom prst="rect">
            <a:avLst/>
          </a:prstGeom>
          <a:noFill/>
          <a:ln/>
        </p:spPr>
        <p:txBody>
          <a:bodyPr wrap="square" lIns="0" tIns="0" rIns="0" bIns="0" rtlCol="0" anchor="ctr"/>
          <a:lstStyle/>
          <a:p>
            <a:pPr algn="ctr" indent="0" marL="0">
              <a:buNone/>
            </a:pPr>
            <a:r>
              <a:rPr lang="en-US" sz="1050" b="1" dirty="0">
                <a:solidFill>
                  <a:schemeClr val="bg1"/>
                </a:solidFill>
              </a:rPr>
              <a:t>HIGH</a:t>
            </a:r>
            <a:endParaRPr lang="en-US" sz="1050" dirty="0"/>
          </a:p>
        </p:txBody>
      </p:sp>
      <p:graphicFrame>
        <p:nvGraphicFramePr>
          <p:cNvPr id="6" name="Chart 0" descr=""/>
          <p:cNvGraphicFramePr/>
          <p:nvPr/>
        </p:nvGraphicFramePr>
        <p:xfrm>
          <a:off x="548640" y="1554480"/>
          <a:ext cx="5486400" cy="4023360"/>
        </p:xfrm>
        <a:graphic xmlns:a="http://schemas.openxmlformats.org/drawingml/2006/main">
          <a:graphicData uri="http://schemas.openxmlformats.org/drawingml/2006/chart">
            <c:chart xmlns:c="http://schemas.openxmlformats.org/drawingml/2006/chart" r:id="rId1"/>
          </a:graphicData>
        </a:graphic>
      </p:graphicFrame>
      <p:graphicFrame>
        <p:nvGraphicFramePr>
          <p:cNvPr id="7" name="Chart 1" descr=""/>
          <p:cNvGraphicFramePr/>
          <p:nvPr/>
        </p:nvGraphicFramePr>
        <p:xfrm>
          <a:off x="6263640" y="1554480"/>
          <a:ext cx="5349240" cy="4023360"/>
        </p:xfrm>
        <a:graphic xmlns:a="http://schemas.openxmlformats.org/drawingml/2006/main">
          <a:graphicData uri="http://schemas.openxmlformats.org/drawingml/2006/chart">
            <c:chart xmlns:c="http://schemas.openxmlformats.org/drawingml/2006/chart" r:id="rId2"/>
          </a:graphicData>
        </a:graphic>
      </p:graphicFrame>
      <p:sp>
        <p:nvSpPr>
          <p:cNvPr id="8" name="Text 4"/>
          <p:cNvSpPr txBox="1"/>
          <p:nvPr/>
        </p:nvSpPr>
        <p:spPr>
          <a:xfrm>
            <a:off x="548640" y="5669280"/>
            <a:ext cx="11064240" cy="640080"/>
          </a:xfrm>
          <a:prstGeom prst="rect">
            <a:avLst/>
          </a:prstGeom>
          <a:noFill/>
          <a:ln/>
        </p:spPr>
        <p:txBody>
          <a:bodyPr wrap="square" lIns="0" tIns="0" rIns="0" bIns="0" rtlCol="0" anchor="t"/>
          <a:lstStyle/>
          <a:p>
            <a:pPr indent="0" marL="0">
              <a:buNone/>
            </a:pPr>
            <a:r>
              <a:rPr lang="en-US" sz="1350" dirty="0">
                <a:solidFill>
                  <a:schemeClr val="tx1"/>
                </a:solidFill>
              </a:rPr>
              <a:t>Payroll people scan on only 73% of their expected working days. The rest is unscanned work, waiting, leave or idle time; the scans cannot tell which, so we claim no savings on it. Attendance by payroll number turns this into a measured number.</a:t>
            </a:r>
            <a:endParaRPr lang="en-US" sz="13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A3  Pallet ids destroyed in the export</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Excel turned 12-digit pallet ids into scientific notation; the lost digits are not in the file</a:t>
            </a:r>
            <a:endParaRPr lang="en-US" sz="1500" dirty="0"/>
          </a:p>
        </p:txBody>
      </p:sp>
      <p:sp>
        <p:nvSpPr>
          <p:cNvPr id="4" name="Shape 2"/>
          <p:cNvSpPr/>
          <p:nvPr/>
        </p:nvSpPr>
        <p:spPr>
          <a:xfrm>
            <a:off x="10469880" y="566928"/>
            <a:ext cx="1143000" cy="274320"/>
          </a:xfrm>
          <a:prstGeom prst="roundRect">
            <a:avLst>
              <a:gd name="adj" fmla="val 50000"/>
            </a:avLst>
          </a:prstGeom>
          <a:solidFill>
            <a:schemeClr val="accent4"/>
          </a:solidFill>
          <a:ln w="12700">
            <a:solidFill>
              <a:schemeClr val="accent4"/>
            </a:solidFill>
            <a:prstDash val="solid"/>
          </a:ln>
        </p:spPr>
      </p:sp>
      <p:sp>
        <p:nvSpPr>
          <p:cNvPr id="5" name="Text 3"/>
          <p:cNvSpPr txBox="1"/>
          <p:nvPr/>
        </p:nvSpPr>
        <p:spPr>
          <a:xfrm>
            <a:off x="10469880" y="566928"/>
            <a:ext cx="1143000" cy="274320"/>
          </a:xfrm>
          <a:prstGeom prst="rect">
            <a:avLst/>
          </a:prstGeom>
          <a:noFill/>
          <a:ln/>
        </p:spPr>
        <p:txBody>
          <a:bodyPr wrap="square" lIns="0" tIns="0" rIns="0" bIns="0" rtlCol="0" anchor="ctr"/>
          <a:lstStyle/>
          <a:p>
            <a:pPr algn="ctr" indent="0" marL="0">
              <a:buNone/>
            </a:pPr>
            <a:r>
              <a:rPr lang="en-US" sz="1050" b="1" dirty="0">
                <a:solidFill>
                  <a:schemeClr val="bg1"/>
                </a:solidFill>
              </a:rPr>
              <a:t>HIGH</a:t>
            </a:r>
            <a:endParaRPr lang="en-US" sz="1050" dirty="0"/>
          </a:p>
        </p:txBody>
      </p:sp>
      <p:sp>
        <p:nvSpPr>
          <p:cNvPr id="6" name="card"/>
          <p:cNvSpPr/>
          <p:nvPr/>
        </p:nvSpPr>
        <p:spPr>
          <a:xfrm>
            <a:off x="548640" y="1645920"/>
            <a:ext cx="6400800" cy="2377440"/>
          </a:xfrm>
          <a:prstGeom prst="roundRect">
            <a:avLst>
              <a:gd name="adj" fmla="val 3077"/>
            </a:avLst>
          </a:prstGeom>
          <a:solidFill>
            <a:schemeClr val="bg2"/>
          </a:solidFill>
          <a:ln w="12700">
            <a:solidFill>
              <a:schemeClr val="bg2"/>
            </a:solidFill>
            <a:prstDash val="solid"/>
          </a:ln>
        </p:spPr>
      </p:sp>
      <p:sp>
        <p:nvSpPr>
          <p:cNvPr id="7" name="Text 5"/>
          <p:cNvSpPr txBox="1"/>
          <p:nvPr/>
        </p:nvSpPr>
        <p:spPr>
          <a:xfrm>
            <a:off x="822960" y="1828800"/>
            <a:ext cx="2743200" cy="365760"/>
          </a:xfrm>
          <a:prstGeom prst="rect">
            <a:avLst/>
          </a:prstGeom>
          <a:noFill/>
          <a:ln/>
        </p:spPr>
        <p:txBody>
          <a:bodyPr wrap="square" lIns="0" tIns="0" rIns="0" bIns="0" rtlCol="0" anchor="t"/>
          <a:lstStyle/>
          <a:p>
            <a:pPr indent="0" marL="0">
              <a:buNone/>
            </a:pPr>
            <a:r>
              <a:rPr lang="en-US" sz="1400" dirty="0">
                <a:solidFill>
                  <a:schemeClr val="accent5"/>
                </a:solidFill>
              </a:rPr>
              <a:t>In Binzagr's WMS</a:t>
            </a:r>
            <a:endParaRPr lang="en-US" sz="1400" dirty="0"/>
          </a:p>
        </p:txBody>
      </p:sp>
      <p:sp>
        <p:nvSpPr>
          <p:cNvPr id="8" name="Text 6"/>
          <p:cNvSpPr txBox="1"/>
          <p:nvPr/>
        </p:nvSpPr>
        <p:spPr>
          <a:xfrm>
            <a:off x="822960" y="2194560"/>
            <a:ext cx="3017520" cy="731520"/>
          </a:xfrm>
          <a:prstGeom prst="rect">
            <a:avLst/>
          </a:prstGeom>
          <a:noFill/>
          <a:ln/>
        </p:spPr>
        <p:txBody>
          <a:bodyPr wrap="square" lIns="0" tIns="0" rIns="0" bIns="0" rtlCol="0" anchor="t"/>
          <a:lstStyle/>
          <a:p>
            <a:pPr indent="0" marL="0">
              <a:buNone/>
            </a:pPr>
            <a:r>
              <a:rPr lang="en-US" sz="2600" b="1" dirty="0">
                <a:solidFill>
                  <a:schemeClr val="tx2"/>
                </a:solidFill>
                <a:latin typeface="Courier New" pitchFamily="34" charset="0"/>
                <a:ea typeface="Courier New" pitchFamily="34" charset="-122"/>
                <a:cs typeface="Courier New" pitchFamily="34" charset="-120"/>
              </a:rPr>
              <a:t>210004132239</a:t>
            </a:r>
            <a:endParaRPr lang="en-US" sz="2600" dirty="0"/>
          </a:p>
        </p:txBody>
      </p:sp>
      <p:sp>
        <p:nvSpPr>
          <p:cNvPr id="9" name="Shape 7"/>
          <p:cNvSpPr/>
          <p:nvPr/>
        </p:nvSpPr>
        <p:spPr>
          <a:xfrm>
            <a:off x="3794760" y="2377440"/>
            <a:ext cx="548640" cy="411480"/>
          </a:xfrm>
          <a:prstGeom prst="rightArrow">
            <a:avLst/>
          </a:prstGeom>
          <a:solidFill>
            <a:schemeClr val="accent4"/>
          </a:solidFill>
          <a:ln w="12700">
            <a:solidFill>
              <a:schemeClr val="accent4"/>
            </a:solidFill>
            <a:prstDash val="solid"/>
          </a:ln>
        </p:spPr>
      </p:sp>
      <p:sp>
        <p:nvSpPr>
          <p:cNvPr id="10" name="Text 8"/>
          <p:cNvSpPr txBox="1"/>
          <p:nvPr/>
        </p:nvSpPr>
        <p:spPr>
          <a:xfrm>
            <a:off x="4480560" y="1828800"/>
            <a:ext cx="2377440" cy="365760"/>
          </a:xfrm>
          <a:prstGeom prst="rect">
            <a:avLst/>
          </a:prstGeom>
          <a:noFill/>
          <a:ln/>
        </p:spPr>
        <p:txBody>
          <a:bodyPr wrap="square" lIns="0" tIns="0" rIns="0" bIns="0" rtlCol="0" anchor="t"/>
          <a:lstStyle/>
          <a:p>
            <a:pPr indent="0" marL="0">
              <a:buNone/>
            </a:pPr>
            <a:r>
              <a:rPr lang="en-US" sz="1400" dirty="0">
                <a:solidFill>
                  <a:schemeClr val="accent5"/>
                </a:solidFill>
              </a:rPr>
              <a:t>In the file we received</a:t>
            </a:r>
            <a:endParaRPr lang="en-US" sz="1400" dirty="0"/>
          </a:p>
        </p:txBody>
      </p:sp>
      <p:sp>
        <p:nvSpPr>
          <p:cNvPr id="11" name="Text 9"/>
          <p:cNvSpPr txBox="1"/>
          <p:nvPr/>
        </p:nvSpPr>
        <p:spPr>
          <a:xfrm>
            <a:off x="4480560" y="2194560"/>
            <a:ext cx="2377440" cy="731520"/>
          </a:xfrm>
          <a:prstGeom prst="rect">
            <a:avLst/>
          </a:prstGeom>
          <a:noFill/>
          <a:ln/>
        </p:spPr>
        <p:txBody>
          <a:bodyPr wrap="square" lIns="0" tIns="0" rIns="0" bIns="0" rtlCol="0" anchor="t"/>
          <a:lstStyle/>
          <a:p>
            <a:pPr indent="0" marL="0">
              <a:buNone/>
            </a:pPr>
            <a:r>
              <a:rPr lang="en-US" sz="2600" b="1" dirty="0">
                <a:solidFill>
                  <a:schemeClr val="accent4"/>
                </a:solidFill>
                <a:latin typeface="Courier New" pitchFamily="34" charset="0"/>
                <a:ea typeface="Courier New" pitchFamily="34" charset="-122"/>
                <a:cs typeface="Courier New" pitchFamily="34" charset="-120"/>
              </a:rPr>
              <a:t>2.10004E+11</a:t>
            </a:r>
            <a:endParaRPr lang="en-US" sz="2600" dirty="0"/>
          </a:p>
        </p:txBody>
      </p:sp>
      <p:sp>
        <p:nvSpPr>
          <p:cNvPr id="12" name="Text 10"/>
          <p:cNvSpPr txBox="1"/>
          <p:nvPr/>
        </p:nvSpPr>
        <p:spPr>
          <a:xfrm>
            <a:off x="822960" y="3063240"/>
            <a:ext cx="5852160" cy="914400"/>
          </a:xfrm>
          <a:prstGeom prst="rect">
            <a:avLst/>
          </a:prstGeom>
          <a:noFill/>
          <a:ln/>
        </p:spPr>
        <p:txBody>
          <a:bodyPr wrap="square" lIns="0" tIns="0" rIns="0" bIns="0" rtlCol="0" anchor="t"/>
          <a:lstStyle/>
          <a:p>
            <a:pPr indent="0" marL="0">
              <a:buNone/>
            </a:pPr>
            <a:r>
              <a:rPr lang="en-US" sz="1350" dirty="0">
                <a:solidFill>
                  <a:schemeClr val="tx1"/>
                </a:solidFill>
              </a:rPr>
              <a:t>Only the site prefix (210004) survives; the 6-digit pallet number is gone. Binzagr's 22 Oct sample proved it: all 100 sample rows matched our rows exactly, and 58 of them had been destroyed.</a:t>
            </a:r>
            <a:endParaRPr lang="en-US" sz="1350" dirty="0"/>
          </a:p>
        </p:txBody>
      </p:sp>
      <p:sp>
        <p:nvSpPr>
          <p:cNvPr id="13" name="Text 11"/>
          <p:cNvSpPr txBox="1"/>
          <p:nvPr/>
        </p:nvSpPr>
        <p:spPr>
          <a:xfrm>
            <a:off x="7315200" y="1600200"/>
            <a:ext cx="4206240" cy="868680"/>
          </a:xfrm>
          <a:prstGeom prst="rect">
            <a:avLst/>
          </a:prstGeom>
          <a:noFill/>
          <a:ln/>
        </p:spPr>
        <p:txBody>
          <a:bodyPr wrap="square" lIns="0" tIns="0" rIns="0" bIns="0" rtlCol="0" anchor="b"/>
          <a:lstStyle/>
          <a:p>
            <a:pPr indent="0" marL="0">
              <a:buNone/>
            </a:pPr>
            <a:r>
              <a:rPr lang="en-US" sz="4400" b="1" dirty="0">
                <a:solidFill>
                  <a:schemeClr val="accent4"/>
                </a:solidFill>
              </a:rPr>
              <a:t>2.86M</a:t>
            </a:r>
            <a:endParaRPr lang="en-US" sz="4400" dirty="0"/>
          </a:p>
        </p:txBody>
      </p:sp>
      <p:sp>
        <p:nvSpPr>
          <p:cNvPr id="14" name="Text 12"/>
          <p:cNvSpPr txBox="1"/>
          <p:nvPr/>
        </p:nvSpPr>
        <p:spPr>
          <a:xfrm>
            <a:off x="7315200" y="2514600"/>
            <a:ext cx="4206240" cy="868680"/>
          </a:xfrm>
          <a:prstGeom prst="rect">
            <a:avLst/>
          </a:prstGeom>
          <a:noFill/>
          <a:ln/>
        </p:spPr>
        <p:txBody>
          <a:bodyPr wrap="square" lIns="0" tIns="0" rIns="0" bIns="0" rtlCol="0" anchor="t"/>
          <a:lstStyle/>
          <a:p>
            <a:pPr indent="0" marL="0">
              <a:buNone/>
            </a:pPr>
            <a:r>
              <a:rPr lang="en-US" sz="1350" dirty="0">
                <a:solidFill>
                  <a:schemeClr val="tx1"/>
                </a:solidFill>
              </a:rPr>
              <a:t>rows (63% of pallet ids) cannot be repaired by any rule; 58 recovered from the sample</a:t>
            </a:r>
            <a:endParaRPr lang="en-US" sz="1350" dirty="0"/>
          </a:p>
        </p:txBody>
      </p:sp>
      <p:sp>
        <p:nvSpPr>
          <p:cNvPr id="15" name="Text 13"/>
          <p:cNvSpPr txBox="1"/>
          <p:nvPr/>
        </p:nvSpPr>
        <p:spPr>
          <a:xfrm>
            <a:off x="548640" y="4251960"/>
            <a:ext cx="1106424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Breaks pallet-level tracing: receipts, moves, loading and audits of the same pallet cannot be linked.</a:t>
            </a:r>
            <a:endParaRPr lang="en-US" sz="1400" dirty="0"/>
          </a:p>
          <a:p>
            <a:pPr marL="342900" indent="-342900">
              <a:spcAft>
                <a:spcPts val="600"/>
              </a:spcAft>
              <a:buSzPct val="100000"/>
              <a:buChar char="•"/>
            </a:pPr>
            <a:r>
              <a:rPr lang="en-US" sz="1400" dirty="0">
                <a:solidFill>
                  <a:schemeClr val="tx1"/>
                </a:solidFill>
              </a:rPr>
              <a:t>Makes 58,012 rows look identical (A19): different pallets became the same number.</a:t>
            </a:r>
            <a:endParaRPr lang="en-US" sz="1400" dirty="0"/>
          </a:p>
          <a:p>
            <a:pPr marL="342900" indent="-342900">
              <a:spcAft>
                <a:spcPts val="600"/>
              </a:spcAft>
              <a:buSzPct val="100000"/>
              <a:buChar char="•"/>
            </a:pPr>
            <a:r>
              <a:rPr lang="en-US" sz="1400" dirty="0">
                <a:solidFill>
                  <a:schemeClr val="tx1"/>
                </a:solidFill>
              </a:rPr>
              <a:t>Blocks dwell-time and storage-occupancy analysis, and any storage revenue estimate.</a:t>
            </a:r>
            <a:endParaRPr lang="en-US" sz="1400" dirty="0"/>
          </a:p>
          <a:p>
            <a:pPr marL="342900" indent="-342900">
              <a:spcAft>
                <a:spcPts val="600"/>
              </a:spcAft>
              <a:buSzPct val="100000"/>
              <a:buChar char="•"/>
            </a:pPr>
            <a:r>
              <a:rPr lang="en-US" sz="1400" dirty="0">
                <a:solidFill>
                  <a:schemeClr val="tx1"/>
                </a:solidFill>
              </a:rPr>
              <a:t>Fix: re-export the log with HU_ID as text and a unique transaction id. Binzagr's sample shows they can.</a:t>
            </a:r>
            <a:endParaRPr lang="en-US" sz="14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A5  Badge sharing: one person on two badges, or two people on one</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Candidates to check against attendance, not findings</a:t>
            </a:r>
            <a:endParaRPr lang="en-US" sz="1500" dirty="0"/>
          </a:p>
        </p:txBody>
      </p:sp>
      <p:sp>
        <p:nvSpPr>
          <p:cNvPr id="4" name="Shape 2"/>
          <p:cNvSpPr/>
          <p:nvPr/>
        </p:nvSpPr>
        <p:spPr>
          <a:xfrm>
            <a:off x="10469880" y="566928"/>
            <a:ext cx="1143000" cy="274320"/>
          </a:xfrm>
          <a:prstGeom prst="roundRect">
            <a:avLst>
              <a:gd name="adj" fmla="val 50000"/>
            </a:avLst>
          </a:prstGeom>
          <a:solidFill>
            <a:schemeClr val="accent4"/>
          </a:solidFill>
          <a:ln w="12700">
            <a:solidFill>
              <a:schemeClr val="accent4"/>
            </a:solidFill>
            <a:prstDash val="solid"/>
          </a:ln>
        </p:spPr>
      </p:sp>
      <p:sp>
        <p:nvSpPr>
          <p:cNvPr id="5" name="Text 3"/>
          <p:cNvSpPr txBox="1"/>
          <p:nvPr/>
        </p:nvSpPr>
        <p:spPr>
          <a:xfrm>
            <a:off x="10469880" y="566928"/>
            <a:ext cx="1143000" cy="274320"/>
          </a:xfrm>
          <a:prstGeom prst="rect">
            <a:avLst/>
          </a:prstGeom>
          <a:noFill/>
          <a:ln/>
        </p:spPr>
        <p:txBody>
          <a:bodyPr wrap="square" lIns="0" tIns="0" rIns="0" bIns="0" rtlCol="0" anchor="ctr"/>
          <a:lstStyle/>
          <a:p>
            <a:pPr algn="ctr" indent="0" marL="0">
              <a:buNone/>
            </a:pPr>
            <a:r>
              <a:rPr lang="en-US" sz="1050" b="1" dirty="0">
                <a:solidFill>
                  <a:schemeClr val="bg1"/>
                </a:solidFill>
              </a:rPr>
              <a:t>HIGH</a:t>
            </a:r>
            <a:endParaRPr lang="en-US" sz="1050" dirty="0"/>
          </a:p>
        </p:txBody>
      </p:sp>
      <p:sp>
        <p:nvSpPr>
          <p:cNvPr id="6" name="Text 4"/>
          <p:cNvSpPr txBox="1"/>
          <p:nvPr/>
        </p:nvSpPr>
        <p:spPr>
          <a:xfrm>
            <a:off x="548640" y="1554480"/>
            <a:ext cx="2560320" cy="868680"/>
          </a:xfrm>
          <a:prstGeom prst="rect">
            <a:avLst/>
          </a:prstGeom>
          <a:noFill/>
          <a:ln/>
        </p:spPr>
        <p:txBody>
          <a:bodyPr wrap="square" lIns="0" tIns="0" rIns="0" bIns="0" rtlCol="0" anchor="b"/>
          <a:lstStyle/>
          <a:p>
            <a:pPr indent="0" marL="0">
              <a:buNone/>
            </a:pPr>
            <a:r>
              <a:rPr lang="en-US" sz="3800" b="1" dirty="0">
                <a:solidFill>
                  <a:schemeClr val="accent4"/>
                </a:solidFill>
              </a:rPr>
              <a:t>368</a:t>
            </a:r>
            <a:endParaRPr lang="en-US" sz="3800" dirty="0"/>
          </a:p>
        </p:txBody>
      </p:sp>
      <p:sp>
        <p:nvSpPr>
          <p:cNvPr id="7" name="Text 5"/>
          <p:cNvSpPr txBox="1"/>
          <p:nvPr/>
        </p:nvSpPr>
        <p:spPr>
          <a:xfrm>
            <a:off x="548640" y="2468880"/>
            <a:ext cx="2560320" cy="868680"/>
          </a:xfrm>
          <a:prstGeom prst="rect">
            <a:avLst/>
          </a:prstGeom>
          <a:noFill/>
          <a:ln/>
        </p:spPr>
        <p:txBody>
          <a:bodyPr wrap="square" lIns="0" tIns="0" rIns="0" bIns="0" rtlCol="0" anchor="t"/>
          <a:lstStyle/>
          <a:p>
            <a:pPr indent="0" marL="0">
              <a:buNone/>
            </a:pPr>
            <a:r>
              <a:rPr lang="en-US" sz="1350" dirty="0">
                <a:solidFill>
                  <a:schemeClr val="tx1"/>
                </a:solidFill>
              </a:rPr>
              <a:t>sessions longer than the 12 h legal limit: counted as two people in paid time</a:t>
            </a:r>
            <a:endParaRPr lang="en-US" sz="1350" dirty="0"/>
          </a:p>
        </p:txBody>
      </p:sp>
      <p:sp>
        <p:nvSpPr>
          <p:cNvPr id="8" name="Text 6"/>
          <p:cNvSpPr txBox="1"/>
          <p:nvPr/>
        </p:nvSpPr>
        <p:spPr>
          <a:xfrm>
            <a:off x="548640" y="3337560"/>
            <a:ext cx="2560320" cy="868680"/>
          </a:xfrm>
          <a:prstGeom prst="rect">
            <a:avLst/>
          </a:prstGeom>
          <a:noFill/>
          <a:ln/>
        </p:spPr>
        <p:txBody>
          <a:bodyPr wrap="square" lIns="0" tIns="0" rIns="0" bIns="0" rtlCol="0" anchor="b"/>
          <a:lstStyle/>
          <a:p>
            <a:pPr indent="0" marL="0">
              <a:buNone/>
            </a:pPr>
            <a:r>
              <a:rPr lang="en-US" sz="3800" b="1" dirty="0">
                <a:solidFill>
                  <a:schemeClr val="accent4"/>
                </a:solidFill>
              </a:rPr>
              <a:t>239</a:t>
            </a:r>
            <a:endParaRPr lang="en-US" sz="3800" dirty="0"/>
          </a:p>
        </p:txBody>
      </p:sp>
      <p:sp>
        <p:nvSpPr>
          <p:cNvPr id="9" name="Text 7"/>
          <p:cNvSpPr txBox="1"/>
          <p:nvPr/>
        </p:nvSpPr>
        <p:spPr>
          <a:xfrm>
            <a:off x="548640" y="4251960"/>
            <a:ext cx="2560320" cy="868680"/>
          </a:xfrm>
          <a:prstGeom prst="rect">
            <a:avLst/>
          </a:prstGeom>
          <a:noFill/>
          <a:ln/>
        </p:spPr>
        <p:txBody>
          <a:bodyPr wrap="square" lIns="0" tIns="0" rIns="0" bIns="0" rtlCol="0" anchor="t"/>
          <a:lstStyle/>
          <a:p>
            <a:pPr indent="0" marL="0">
              <a:buNone/>
            </a:pPr>
            <a:r>
              <a:rPr lang="en-US" sz="1350" dirty="0">
                <a:solidFill>
                  <a:schemeClr val="tx1"/>
                </a:solidFill>
              </a:rPr>
              <a:t>sessions where two badges of one payroll number were active at the same time (258 h)</a:t>
            </a:r>
            <a:endParaRPr lang="en-US" sz="1350" dirty="0"/>
          </a:p>
        </p:txBody>
      </p:sp>
      <p:sp>
        <p:nvSpPr>
          <p:cNvPr id="10" name="Text 8"/>
          <p:cNvSpPr txBox="1"/>
          <p:nvPr/>
        </p:nvSpPr>
        <p:spPr>
          <a:xfrm>
            <a:off x="3291840" y="1554480"/>
            <a:ext cx="2377440" cy="868680"/>
          </a:xfrm>
          <a:prstGeom prst="rect">
            <a:avLst/>
          </a:prstGeom>
          <a:noFill/>
          <a:ln/>
        </p:spPr>
        <p:txBody>
          <a:bodyPr wrap="square" lIns="0" tIns="0" rIns="0" bIns="0" rtlCol="0" anchor="b"/>
          <a:lstStyle/>
          <a:p>
            <a:pPr indent="0" marL="0">
              <a:buNone/>
            </a:pPr>
            <a:r>
              <a:rPr lang="en-US" sz="3800" b="1" dirty="0">
                <a:solidFill>
                  <a:schemeClr val="accent4"/>
                </a:solidFill>
              </a:rPr>
              <a:t>198</a:t>
            </a:r>
            <a:endParaRPr lang="en-US" sz="3800" dirty="0"/>
          </a:p>
        </p:txBody>
      </p:sp>
      <p:sp>
        <p:nvSpPr>
          <p:cNvPr id="11" name="Text 9"/>
          <p:cNvSpPr txBox="1"/>
          <p:nvPr/>
        </p:nvSpPr>
        <p:spPr>
          <a:xfrm>
            <a:off x="3291840" y="2468880"/>
            <a:ext cx="2377440" cy="868680"/>
          </a:xfrm>
          <a:prstGeom prst="rect">
            <a:avLst/>
          </a:prstGeom>
          <a:noFill/>
          <a:ln/>
        </p:spPr>
        <p:txBody>
          <a:bodyPr wrap="square" lIns="0" tIns="0" rIns="0" bIns="0" rtlCol="0" anchor="t"/>
          <a:lstStyle/>
          <a:p>
            <a:pPr indent="0" marL="0">
              <a:buNone/>
            </a:pPr>
            <a:r>
              <a:rPr lang="en-US" sz="1350" dirty="0">
                <a:solidFill>
                  <a:schemeClr val="tx1"/>
                </a:solidFill>
              </a:rPr>
              <a:t>high-risk sessions (rule and model agree)</a:t>
            </a:r>
            <a:endParaRPr lang="en-US" sz="1350" dirty="0"/>
          </a:p>
        </p:txBody>
      </p:sp>
      <p:sp>
        <p:nvSpPr>
          <p:cNvPr id="12" name="Text 10"/>
          <p:cNvSpPr txBox="1"/>
          <p:nvPr/>
        </p:nvSpPr>
        <p:spPr>
          <a:xfrm>
            <a:off x="3291840" y="3337560"/>
            <a:ext cx="2377440" cy="868680"/>
          </a:xfrm>
          <a:prstGeom prst="rect">
            <a:avLst/>
          </a:prstGeom>
          <a:noFill/>
          <a:ln/>
        </p:spPr>
        <p:txBody>
          <a:bodyPr wrap="square" lIns="0" tIns="0" rIns="0" bIns="0" rtlCol="0" anchor="b"/>
          <a:lstStyle/>
          <a:p>
            <a:pPr indent="0" marL="0">
              <a:buNone/>
            </a:pPr>
            <a:r>
              <a:rPr lang="en-US" sz="3800" b="1" dirty="0">
                <a:solidFill>
                  <a:schemeClr val="accent2"/>
                </a:solidFill>
              </a:rPr>
              <a:t>427</a:t>
            </a:r>
            <a:endParaRPr lang="en-US" sz="3800" dirty="0"/>
          </a:p>
        </p:txBody>
      </p:sp>
      <p:sp>
        <p:nvSpPr>
          <p:cNvPr id="13" name="Text 11"/>
          <p:cNvSpPr txBox="1"/>
          <p:nvPr/>
        </p:nvSpPr>
        <p:spPr>
          <a:xfrm>
            <a:off x="3291840" y="4251960"/>
            <a:ext cx="2377440" cy="868680"/>
          </a:xfrm>
          <a:prstGeom prst="rect">
            <a:avLst/>
          </a:prstGeom>
          <a:noFill/>
          <a:ln/>
        </p:spPr>
        <p:txBody>
          <a:bodyPr wrap="square" lIns="0" tIns="0" rIns="0" bIns="0" rtlCol="0" anchor="t"/>
          <a:lstStyle/>
          <a:p>
            <a:pPr indent="0" marL="0">
              <a:buNone/>
            </a:pPr>
            <a:r>
              <a:rPr lang="en-US" sz="1350" dirty="0">
                <a:solidFill>
                  <a:schemeClr val="tx1"/>
                </a:solidFill>
              </a:rPr>
              <a:t>medium-risk sessions, out of 23,589</a:t>
            </a:r>
            <a:endParaRPr lang="en-US" sz="1350" dirty="0"/>
          </a:p>
        </p:txBody>
      </p:sp>
      <p:graphicFrame>
        <p:nvGraphicFramePr>
          <p:cNvPr id="14" name="Chart 0" descr=""/>
          <p:cNvGraphicFramePr/>
          <p:nvPr/>
        </p:nvGraphicFramePr>
        <p:xfrm>
          <a:off x="5943600" y="1463040"/>
          <a:ext cx="5669280" cy="4023360"/>
        </p:xfrm>
        <a:graphic xmlns:a="http://schemas.openxmlformats.org/drawingml/2006/main">
          <a:graphicData uri="http://schemas.openxmlformats.org/drawingml/2006/chart">
            <c:chart xmlns:c="http://schemas.openxmlformats.org/drawingml/2006/chart" r:id="rId1"/>
          </a:graphicData>
        </a:graphic>
      </p:graphicFrame>
      <p:sp>
        <p:nvSpPr>
          <p:cNvPr id="15" name="Text 12"/>
          <p:cNvSpPr txBox="1"/>
          <p:nvPr/>
        </p:nvSpPr>
        <p:spPr>
          <a:xfrm>
            <a:off x="548640" y="5577840"/>
            <a:ext cx="11064240" cy="640080"/>
          </a:xfrm>
          <a:prstGeom prst="rect">
            <a:avLst/>
          </a:prstGeom>
          <a:noFill/>
          <a:ln/>
        </p:spPr>
        <p:txBody>
          <a:bodyPr wrap="square" lIns="0" tIns="0" rIns="0" bIns="0" rtlCol="0" anchor="t"/>
          <a:lstStyle/>
          <a:p>
            <a:pPr indent="0" marL="0">
              <a:buNone/>
            </a:pPr>
            <a:r>
              <a:rPr lang="en-US" sz="1300" dirty="0">
                <a:solidFill>
                  <a:schemeClr val="tx1"/>
                </a:solidFill>
              </a:rPr>
              <a:t>Signals: span over 12 h or 16 h, site switch within 2 minutes, extreme scan rate, concurrent badges, plus an IsolationForest outlier score. Benchmark: buddy punching costs ~2.2% of payroll in published studies.</a:t>
            </a:r>
            <a:endParaRPr lang="en-US" sz="13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A7-A9  Logins that do not behave like one person</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Binzagr's user list explains 94% of scans; the rest needs a name for each login type, not a person</a:t>
            </a:r>
            <a:endParaRPr lang="en-US" sz="1500" dirty="0"/>
          </a:p>
        </p:txBody>
      </p:sp>
      <p:sp>
        <p:nvSpPr>
          <p:cNvPr id="4" name="card"/>
          <p:cNvSpPr/>
          <p:nvPr/>
        </p:nvSpPr>
        <p:spPr>
          <a:xfrm>
            <a:off x="548640" y="1600200"/>
            <a:ext cx="3474720" cy="4206240"/>
          </a:xfrm>
          <a:prstGeom prst="roundRect">
            <a:avLst>
              <a:gd name="adj" fmla="val 2105"/>
            </a:avLst>
          </a:prstGeom>
          <a:solidFill>
            <a:schemeClr val="bg2"/>
          </a:solidFill>
          <a:ln w="12700">
            <a:solidFill>
              <a:schemeClr val="bg2"/>
            </a:solidFill>
            <a:prstDash val="solid"/>
          </a:ln>
        </p:spPr>
      </p:sp>
      <p:sp>
        <p:nvSpPr>
          <p:cNvPr id="5" name="Shape 3"/>
          <p:cNvSpPr/>
          <p:nvPr/>
        </p:nvSpPr>
        <p:spPr>
          <a:xfrm>
            <a:off x="777240" y="1783080"/>
            <a:ext cx="914400" cy="274320"/>
          </a:xfrm>
          <a:prstGeom prst="roundRect">
            <a:avLst>
              <a:gd name="adj" fmla="val 50000"/>
            </a:avLst>
          </a:prstGeom>
          <a:solidFill>
            <a:schemeClr val="accent2"/>
          </a:solidFill>
          <a:ln w="12700">
            <a:solidFill>
              <a:schemeClr val="accent2"/>
            </a:solidFill>
            <a:prstDash val="solid"/>
          </a:ln>
        </p:spPr>
      </p:sp>
      <p:sp>
        <p:nvSpPr>
          <p:cNvPr id="6" name="Text 4"/>
          <p:cNvSpPr txBox="1"/>
          <p:nvPr/>
        </p:nvSpPr>
        <p:spPr>
          <a:xfrm>
            <a:off x="777240" y="1783080"/>
            <a:ext cx="914400" cy="274320"/>
          </a:xfrm>
          <a:prstGeom prst="rect">
            <a:avLst/>
          </a:prstGeom>
          <a:noFill/>
          <a:ln/>
        </p:spPr>
        <p:txBody>
          <a:bodyPr wrap="square" lIns="0" tIns="0" rIns="0" bIns="0" rtlCol="0" anchor="ctr"/>
          <a:lstStyle/>
          <a:p>
            <a:pPr algn="ctr" indent="0" marL="0">
              <a:buNone/>
            </a:pPr>
            <a:r>
              <a:rPr lang="en-US" sz="1050" b="1" dirty="0">
                <a:solidFill>
                  <a:schemeClr val="bg1"/>
                </a:solidFill>
              </a:rPr>
              <a:t>MEDIUM</a:t>
            </a:r>
            <a:endParaRPr lang="en-US" sz="1050" dirty="0"/>
          </a:p>
        </p:txBody>
      </p:sp>
      <p:sp>
        <p:nvSpPr>
          <p:cNvPr id="7" name="Text 5"/>
          <p:cNvSpPr txBox="1"/>
          <p:nvPr/>
        </p:nvSpPr>
        <p:spPr>
          <a:xfrm>
            <a:off x="3200400" y="1783080"/>
            <a:ext cx="640080" cy="274320"/>
          </a:xfrm>
          <a:prstGeom prst="rect">
            <a:avLst/>
          </a:prstGeom>
          <a:noFill/>
          <a:ln/>
        </p:spPr>
        <p:txBody>
          <a:bodyPr wrap="square" lIns="0" tIns="0" rIns="0" bIns="0" rtlCol="0" anchor="t"/>
          <a:lstStyle/>
          <a:p>
            <a:pPr algn="r" indent="0" marL="0">
              <a:buNone/>
            </a:pPr>
            <a:r>
              <a:rPr lang="en-US" sz="1200" b="1" dirty="0">
                <a:solidFill>
                  <a:schemeClr val="accent5"/>
                </a:solidFill>
              </a:rPr>
              <a:t>A7</a:t>
            </a:r>
            <a:endParaRPr lang="en-US" sz="1200" dirty="0"/>
          </a:p>
        </p:txBody>
      </p:sp>
      <p:sp>
        <p:nvSpPr>
          <p:cNvPr id="8" name="Text 6"/>
          <p:cNvSpPr txBox="1"/>
          <p:nvPr/>
        </p:nvSpPr>
        <p:spPr>
          <a:xfrm>
            <a:off x="777240" y="2240280"/>
            <a:ext cx="3017520" cy="594360"/>
          </a:xfrm>
          <a:prstGeom prst="rect">
            <a:avLst/>
          </a:prstGeom>
          <a:noFill/>
          <a:ln/>
        </p:spPr>
        <p:txBody>
          <a:bodyPr wrap="square" lIns="0" tIns="0" rIns="0" bIns="0" rtlCol="0" anchor="t"/>
          <a:lstStyle/>
          <a:p>
            <a:pPr indent="0" marL="0">
              <a:buNone/>
            </a:pPr>
            <a:r>
              <a:rPr lang="en-US" sz="2600" b="1" dirty="0">
                <a:solidFill>
                  <a:schemeClr val="tx2"/>
                </a:solidFill>
              </a:rPr>
              <a:t>BHAS210004</a:t>
            </a:r>
            <a:endParaRPr lang="en-US" sz="2600" dirty="0"/>
          </a:p>
        </p:txBody>
      </p:sp>
      <p:sp>
        <p:nvSpPr>
          <p:cNvPr id="9" name="Text 7"/>
          <p:cNvSpPr txBox="1"/>
          <p:nvPr/>
        </p:nvSpPr>
        <p:spPr>
          <a:xfrm>
            <a:off x="777240" y="2834640"/>
            <a:ext cx="3017520" cy="365760"/>
          </a:xfrm>
          <a:prstGeom prst="rect">
            <a:avLst/>
          </a:prstGeom>
          <a:noFill/>
          <a:ln/>
        </p:spPr>
        <p:txBody>
          <a:bodyPr wrap="square" lIns="0" tIns="0" rIns="0" bIns="0" rtlCol="0" anchor="t"/>
          <a:lstStyle/>
          <a:p>
            <a:pPr indent="0" marL="0">
              <a:buNone/>
            </a:pPr>
            <a:r>
              <a:rPr lang="en-US" sz="1400" b="1" dirty="0">
                <a:solidFill>
                  <a:schemeClr val="accent2"/>
                </a:solidFill>
              </a:rPr>
              <a:t>~2,140 scans a day</a:t>
            </a:r>
            <a:endParaRPr lang="en-US" sz="1400" dirty="0"/>
          </a:p>
        </p:txBody>
      </p:sp>
      <p:sp>
        <p:nvSpPr>
          <p:cNvPr id="10" name="Text 8"/>
          <p:cNvSpPr txBox="1"/>
          <p:nvPr/>
        </p:nvSpPr>
        <p:spPr>
          <a:xfrm>
            <a:off x="777240" y="3291840"/>
            <a:ext cx="3017520" cy="2377440"/>
          </a:xfrm>
          <a:prstGeom prst="rect">
            <a:avLst/>
          </a:prstGeom>
          <a:noFill/>
          <a:ln/>
        </p:spPr>
        <p:txBody>
          <a:bodyPr wrap="square" lIns="0" tIns="0" rIns="0" bIns="0" rtlCol="0" anchor="t"/>
          <a:lstStyle/>
          <a:p>
            <a:pPr indent="0" marL="0">
              <a:buNone/>
            </a:pPr>
            <a:r>
              <a:rPr lang="en-US" sz="1300" dirty="0">
                <a:solidFill>
                  <a:schemeClr val="tx1"/>
                </a:solidFill>
              </a:rPr>
              <a:t>A registered storekeeper login at 2100-04 that posts confirmations in batches: 96% of its scans land in the same second as the previous one. 871 sessions across all logins batch-post like this; they are paid but not benchmarked.</a:t>
            </a:r>
            <a:endParaRPr lang="en-US" sz="1300" dirty="0"/>
          </a:p>
        </p:txBody>
      </p:sp>
      <p:sp>
        <p:nvSpPr>
          <p:cNvPr id="11" name="card"/>
          <p:cNvSpPr/>
          <p:nvPr/>
        </p:nvSpPr>
        <p:spPr>
          <a:xfrm>
            <a:off x="4270248" y="1600200"/>
            <a:ext cx="3474720" cy="4206240"/>
          </a:xfrm>
          <a:prstGeom prst="roundRect">
            <a:avLst>
              <a:gd name="adj" fmla="val 2105"/>
            </a:avLst>
          </a:prstGeom>
          <a:solidFill>
            <a:schemeClr val="bg2"/>
          </a:solidFill>
          <a:ln w="12700">
            <a:solidFill>
              <a:schemeClr val="bg2"/>
            </a:solidFill>
            <a:prstDash val="solid"/>
          </a:ln>
        </p:spPr>
      </p:sp>
      <p:sp>
        <p:nvSpPr>
          <p:cNvPr id="12" name="Shape 10"/>
          <p:cNvSpPr/>
          <p:nvPr/>
        </p:nvSpPr>
        <p:spPr>
          <a:xfrm>
            <a:off x="4498848" y="1783080"/>
            <a:ext cx="914400" cy="274320"/>
          </a:xfrm>
          <a:prstGeom prst="roundRect">
            <a:avLst>
              <a:gd name="adj" fmla="val 50000"/>
            </a:avLst>
          </a:prstGeom>
          <a:solidFill>
            <a:schemeClr val="accent2"/>
          </a:solidFill>
          <a:ln w="12700">
            <a:solidFill>
              <a:schemeClr val="accent2"/>
            </a:solidFill>
            <a:prstDash val="solid"/>
          </a:ln>
        </p:spPr>
      </p:sp>
      <p:sp>
        <p:nvSpPr>
          <p:cNvPr id="13" name="Text 11"/>
          <p:cNvSpPr txBox="1"/>
          <p:nvPr/>
        </p:nvSpPr>
        <p:spPr>
          <a:xfrm>
            <a:off x="4498848" y="1783080"/>
            <a:ext cx="914400" cy="274320"/>
          </a:xfrm>
          <a:prstGeom prst="rect">
            <a:avLst/>
          </a:prstGeom>
          <a:noFill/>
          <a:ln/>
        </p:spPr>
        <p:txBody>
          <a:bodyPr wrap="square" lIns="0" tIns="0" rIns="0" bIns="0" rtlCol="0" anchor="ctr"/>
          <a:lstStyle/>
          <a:p>
            <a:pPr algn="ctr" indent="0" marL="0">
              <a:buNone/>
            </a:pPr>
            <a:r>
              <a:rPr lang="en-US" sz="1050" b="1" dirty="0">
                <a:solidFill>
                  <a:schemeClr val="bg1"/>
                </a:solidFill>
              </a:rPr>
              <a:t>MEDIUM</a:t>
            </a:r>
            <a:endParaRPr lang="en-US" sz="1050" dirty="0"/>
          </a:p>
        </p:txBody>
      </p:sp>
      <p:sp>
        <p:nvSpPr>
          <p:cNvPr id="14" name="Text 12"/>
          <p:cNvSpPr txBox="1"/>
          <p:nvPr/>
        </p:nvSpPr>
        <p:spPr>
          <a:xfrm>
            <a:off x="6922008" y="1783080"/>
            <a:ext cx="640080" cy="274320"/>
          </a:xfrm>
          <a:prstGeom prst="rect">
            <a:avLst/>
          </a:prstGeom>
          <a:noFill/>
          <a:ln/>
        </p:spPr>
        <p:txBody>
          <a:bodyPr wrap="square" lIns="0" tIns="0" rIns="0" bIns="0" rtlCol="0" anchor="t"/>
          <a:lstStyle/>
          <a:p>
            <a:pPr algn="r" indent="0" marL="0">
              <a:buNone/>
            </a:pPr>
            <a:r>
              <a:rPr lang="en-US" sz="1200" b="1" dirty="0">
                <a:solidFill>
                  <a:schemeClr val="accent5"/>
                </a:solidFill>
              </a:rPr>
              <a:t>A8</a:t>
            </a:r>
            <a:endParaRPr lang="en-US" sz="1200" dirty="0"/>
          </a:p>
        </p:txBody>
      </p:sp>
      <p:sp>
        <p:nvSpPr>
          <p:cNvPr id="15" name="Text 13"/>
          <p:cNvSpPr txBox="1"/>
          <p:nvPr/>
        </p:nvSpPr>
        <p:spPr>
          <a:xfrm>
            <a:off x="4498848" y="2240280"/>
            <a:ext cx="3017520" cy="594360"/>
          </a:xfrm>
          <a:prstGeom prst="rect">
            <a:avLst/>
          </a:prstGeom>
          <a:noFill/>
          <a:ln/>
        </p:spPr>
        <p:txBody>
          <a:bodyPr wrap="square" lIns="0" tIns="0" rIns="0" bIns="0" rtlCol="0" anchor="t"/>
          <a:lstStyle/>
          <a:p>
            <a:pPr indent="0" marL="0">
              <a:buNone/>
            </a:pPr>
            <a:r>
              <a:rPr lang="en-US" sz="2600" b="1" dirty="0">
                <a:solidFill>
                  <a:schemeClr val="tx2"/>
                </a:solidFill>
              </a:rPr>
              <a:t>145 logins</a:t>
            </a:r>
            <a:endParaRPr lang="en-US" sz="2600" dirty="0"/>
          </a:p>
        </p:txBody>
      </p:sp>
      <p:sp>
        <p:nvSpPr>
          <p:cNvPr id="16" name="Text 14"/>
          <p:cNvSpPr txBox="1"/>
          <p:nvPr/>
        </p:nvSpPr>
        <p:spPr>
          <a:xfrm>
            <a:off x="4498848" y="2834640"/>
            <a:ext cx="3017520" cy="365760"/>
          </a:xfrm>
          <a:prstGeom prst="rect">
            <a:avLst/>
          </a:prstGeom>
          <a:noFill/>
          <a:ln/>
        </p:spPr>
        <p:txBody>
          <a:bodyPr wrap="square" lIns="0" tIns="0" rIns="0" bIns="0" rtlCol="0" anchor="t"/>
          <a:lstStyle/>
          <a:p>
            <a:pPr indent="0" marL="0">
              <a:buNone/>
            </a:pPr>
            <a:r>
              <a:rPr lang="en-US" sz="1400" b="1" dirty="0">
                <a:solidFill>
                  <a:schemeClr val="accent2"/>
                </a:solidFill>
              </a:rPr>
              <a:t>not in the user list</a:t>
            </a:r>
            <a:endParaRPr lang="en-US" sz="1400" dirty="0"/>
          </a:p>
        </p:txBody>
      </p:sp>
      <p:sp>
        <p:nvSpPr>
          <p:cNvPr id="17" name="Text 15"/>
          <p:cNvSpPr txBox="1"/>
          <p:nvPr/>
        </p:nvSpPr>
        <p:spPr>
          <a:xfrm>
            <a:off x="4498848" y="3291840"/>
            <a:ext cx="3017520" cy="2377440"/>
          </a:xfrm>
          <a:prstGeom prst="rect">
            <a:avLst/>
          </a:prstGeom>
          <a:noFill/>
          <a:ln/>
        </p:spPr>
        <p:txBody>
          <a:bodyPr wrap="square" lIns="0" tIns="0" rIns="0" bIns="0" rtlCol="0" anchor="t"/>
          <a:lstStyle/>
          <a:p>
            <a:pPr indent="0" marL="0">
              <a:buNone/>
            </a:pPr>
            <a:r>
              <a:rPr lang="en-US" sz="1300" dirty="0">
                <a:solidFill>
                  <a:schemeClr val="tx1"/>
                </a:solidFill>
              </a:rPr>
              <a:t>6.1% of scans: WA.AD.nnn desktop logins, plain numbers (751, 754 ...), HM1008, AMR2100, NB99 and 3 system logins. 38 WA.AD logins have a plain-number twin; we merged each pair as one person.</a:t>
            </a:r>
            <a:endParaRPr lang="en-US" sz="1300" dirty="0"/>
          </a:p>
        </p:txBody>
      </p:sp>
      <p:sp>
        <p:nvSpPr>
          <p:cNvPr id="18" name="card"/>
          <p:cNvSpPr/>
          <p:nvPr/>
        </p:nvSpPr>
        <p:spPr>
          <a:xfrm>
            <a:off x="7991856" y="1600200"/>
            <a:ext cx="3474720" cy="4206240"/>
          </a:xfrm>
          <a:prstGeom prst="roundRect">
            <a:avLst>
              <a:gd name="adj" fmla="val 2105"/>
            </a:avLst>
          </a:prstGeom>
          <a:solidFill>
            <a:schemeClr val="bg2"/>
          </a:solidFill>
          <a:ln w="12700">
            <a:solidFill>
              <a:schemeClr val="bg2"/>
            </a:solidFill>
            <a:prstDash val="solid"/>
          </a:ln>
        </p:spPr>
      </p:sp>
      <p:sp>
        <p:nvSpPr>
          <p:cNvPr id="19" name="Shape 17"/>
          <p:cNvSpPr/>
          <p:nvPr/>
        </p:nvSpPr>
        <p:spPr>
          <a:xfrm>
            <a:off x="8220456" y="1783080"/>
            <a:ext cx="914400" cy="274320"/>
          </a:xfrm>
          <a:prstGeom prst="roundRect">
            <a:avLst>
              <a:gd name="adj" fmla="val 50000"/>
            </a:avLst>
          </a:prstGeom>
          <a:solidFill>
            <a:schemeClr val="accent2"/>
          </a:solidFill>
          <a:ln w="12700">
            <a:solidFill>
              <a:schemeClr val="accent2"/>
            </a:solidFill>
            <a:prstDash val="solid"/>
          </a:ln>
        </p:spPr>
      </p:sp>
      <p:sp>
        <p:nvSpPr>
          <p:cNvPr id="20" name="Text 18"/>
          <p:cNvSpPr txBox="1"/>
          <p:nvPr/>
        </p:nvSpPr>
        <p:spPr>
          <a:xfrm>
            <a:off x="8220456" y="1783080"/>
            <a:ext cx="914400" cy="274320"/>
          </a:xfrm>
          <a:prstGeom prst="rect">
            <a:avLst/>
          </a:prstGeom>
          <a:noFill/>
          <a:ln/>
        </p:spPr>
        <p:txBody>
          <a:bodyPr wrap="square" lIns="0" tIns="0" rIns="0" bIns="0" rtlCol="0" anchor="ctr"/>
          <a:lstStyle/>
          <a:p>
            <a:pPr algn="ctr" indent="0" marL="0">
              <a:buNone/>
            </a:pPr>
            <a:r>
              <a:rPr lang="en-US" sz="1050" b="1" dirty="0">
                <a:solidFill>
                  <a:schemeClr val="bg1"/>
                </a:solidFill>
              </a:rPr>
              <a:t>MEDIUM</a:t>
            </a:r>
            <a:endParaRPr lang="en-US" sz="1050" dirty="0"/>
          </a:p>
        </p:txBody>
      </p:sp>
      <p:sp>
        <p:nvSpPr>
          <p:cNvPr id="21" name="Text 19"/>
          <p:cNvSpPr txBox="1"/>
          <p:nvPr/>
        </p:nvSpPr>
        <p:spPr>
          <a:xfrm>
            <a:off x="10643616" y="1783080"/>
            <a:ext cx="640080" cy="274320"/>
          </a:xfrm>
          <a:prstGeom prst="rect">
            <a:avLst/>
          </a:prstGeom>
          <a:noFill/>
          <a:ln/>
        </p:spPr>
        <p:txBody>
          <a:bodyPr wrap="square" lIns="0" tIns="0" rIns="0" bIns="0" rtlCol="0" anchor="t"/>
          <a:lstStyle/>
          <a:p>
            <a:pPr algn="r" indent="0" marL="0">
              <a:buNone/>
            </a:pPr>
            <a:r>
              <a:rPr lang="en-US" sz="1200" b="1" dirty="0">
                <a:solidFill>
                  <a:schemeClr val="accent5"/>
                </a:solidFill>
              </a:rPr>
              <a:t>A9</a:t>
            </a:r>
            <a:endParaRPr lang="en-US" sz="1200" dirty="0"/>
          </a:p>
        </p:txBody>
      </p:sp>
      <p:sp>
        <p:nvSpPr>
          <p:cNvPr id="22" name="Text 20"/>
          <p:cNvSpPr txBox="1"/>
          <p:nvPr/>
        </p:nvSpPr>
        <p:spPr>
          <a:xfrm>
            <a:off x="8220456" y="2240280"/>
            <a:ext cx="3017520" cy="594360"/>
          </a:xfrm>
          <a:prstGeom prst="rect">
            <a:avLst/>
          </a:prstGeom>
          <a:noFill/>
          <a:ln/>
        </p:spPr>
        <p:txBody>
          <a:bodyPr wrap="square" lIns="0" tIns="0" rIns="0" bIns="0" rtlCol="0" anchor="t"/>
          <a:lstStyle/>
          <a:p>
            <a:pPr indent="0" marL="0">
              <a:buNone/>
            </a:pPr>
            <a:r>
              <a:rPr lang="en-US" sz="2600" b="1" dirty="0">
                <a:solidFill>
                  <a:schemeClr val="tx2"/>
                </a:solidFill>
              </a:rPr>
              <a:t>3 badges</a:t>
            </a:r>
            <a:endParaRPr lang="en-US" sz="2600" dirty="0"/>
          </a:p>
        </p:txBody>
      </p:sp>
      <p:sp>
        <p:nvSpPr>
          <p:cNvPr id="23" name="Text 21"/>
          <p:cNvSpPr txBox="1"/>
          <p:nvPr/>
        </p:nvSpPr>
        <p:spPr>
          <a:xfrm>
            <a:off x="8220456" y="2834640"/>
            <a:ext cx="3017520" cy="365760"/>
          </a:xfrm>
          <a:prstGeom prst="rect">
            <a:avLst/>
          </a:prstGeom>
          <a:noFill/>
          <a:ln/>
        </p:spPr>
        <p:txBody>
          <a:bodyPr wrap="square" lIns="0" tIns="0" rIns="0" bIns="0" rtlCol="0" anchor="t"/>
          <a:lstStyle/>
          <a:p>
            <a:pPr indent="0" marL="0">
              <a:buNone/>
            </a:pPr>
            <a:r>
              <a:rPr lang="en-US" sz="1400" b="1" dirty="0">
                <a:solidFill>
                  <a:schemeClr val="accent2"/>
                </a:solidFill>
              </a:rPr>
              <a:t>scanned while inactive</a:t>
            </a:r>
            <a:endParaRPr lang="en-US" sz="1400" dirty="0"/>
          </a:p>
        </p:txBody>
      </p:sp>
      <p:sp>
        <p:nvSpPr>
          <p:cNvPr id="24" name="Text 22"/>
          <p:cNvSpPr txBox="1"/>
          <p:nvPr/>
        </p:nvSpPr>
        <p:spPr>
          <a:xfrm>
            <a:off x="8220456" y="3291840"/>
            <a:ext cx="3017520" cy="2377440"/>
          </a:xfrm>
          <a:prstGeom prst="rect">
            <a:avLst/>
          </a:prstGeom>
          <a:noFill/>
          <a:ln/>
        </p:spPr>
        <p:txBody>
          <a:bodyPr wrap="square" lIns="0" tIns="0" rIns="0" bIns="0" rtlCol="0" anchor="t"/>
          <a:lstStyle/>
          <a:p>
            <a:pPr indent="0" marL="0">
              <a:buNone/>
            </a:pPr>
            <a:r>
              <a:rPr lang="en-US" sz="1300" dirty="0">
                <a:solidFill>
                  <a:schemeClr val="tx1"/>
                </a:solidFill>
              </a:rPr>
              <a:t>839 scans in months the user list marks them inactive. Badge MAA210007 points to two different payroll numbers over time, so badge ids are re-used: we map people month by month.</a:t>
            </a:r>
            <a:endParaRPr lang="en-US" sz="1300" dirty="0"/>
          </a:p>
        </p:txBody>
      </p:sp>
      <p:sp>
        <p:nvSpPr>
          <p:cNvPr id="25" name="Text 23"/>
          <p:cNvSpPr txBox="1"/>
          <p:nvPr/>
        </p:nvSpPr>
        <p:spPr>
          <a:xfrm>
            <a:off x="548640" y="5943600"/>
            <a:ext cx="11064240" cy="365760"/>
          </a:xfrm>
          <a:prstGeom prst="rect">
            <a:avLst/>
          </a:prstGeom>
          <a:noFill/>
          <a:ln/>
        </p:spPr>
        <p:txBody>
          <a:bodyPr wrap="square" lIns="0" tIns="0" rIns="0" bIns="0" rtlCol="0" anchor="t"/>
          <a:lstStyle/>
          <a:p>
            <a:pPr indent="0" marL="0">
              <a:buNone/>
            </a:pPr>
            <a:r>
              <a:rPr lang="en-US" sz="1350" i="1" dirty="0">
                <a:solidFill>
                  <a:schemeClr val="accent5"/>
                </a:solidFill>
              </a:rPr>
              <a:t>Why it matters: each login type changes paid hours differently. A desktop is not a person; a shared login hides two.</a:t>
            </a:r>
            <a:endParaRPr lang="en-US" sz="13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A10-A11  Sites that changed under our feet</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Benchmarking sites against each other only works once these breaks are explained</a:t>
            </a:r>
            <a:endParaRPr lang="en-US" sz="1500" dirty="0"/>
          </a:p>
        </p:txBody>
      </p:sp>
      <p:sp>
        <p:nvSpPr>
          <p:cNvPr id="4" name="Shape 2"/>
          <p:cNvSpPr/>
          <p:nvPr/>
        </p:nvSpPr>
        <p:spPr>
          <a:xfrm>
            <a:off x="10469880" y="566928"/>
            <a:ext cx="1143000" cy="274320"/>
          </a:xfrm>
          <a:prstGeom prst="roundRect">
            <a:avLst>
              <a:gd name="adj" fmla="val 50000"/>
            </a:avLst>
          </a:prstGeom>
          <a:solidFill>
            <a:schemeClr val="accent2"/>
          </a:solidFill>
          <a:ln w="12700">
            <a:solidFill>
              <a:schemeClr val="accent2"/>
            </a:solidFill>
            <a:prstDash val="solid"/>
          </a:ln>
        </p:spPr>
      </p:sp>
      <p:sp>
        <p:nvSpPr>
          <p:cNvPr id="5" name="Text 3"/>
          <p:cNvSpPr txBox="1"/>
          <p:nvPr/>
        </p:nvSpPr>
        <p:spPr>
          <a:xfrm>
            <a:off x="10469880" y="566928"/>
            <a:ext cx="1143000" cy="274320"/>
          </a:xfrm>
          <a:prstGeom prst="rect">
            <a:avLst/>
          </a:prstGeom>
          <a:noFill/>
          <a:ln/>
        </p:spPr>
        <p:txBody>
          <a:bodyPr wrap="square" lIns="0" tIns="0" rIns="0" bIns="0" rtlCol="0" anchor="ctr"/>
          <a:lstStyle/>
          <a:p>
            <a:pPr algn="ctr" indent="0" marL="0">
              <a:buNone/>
            </a:pPr>
            <a:r>
              <a:rPr lang="en-US" sz="1050" b="1" dirty="0">
                <a:solidFill>
                  <a:schemeClr val="bg1"/>
                </a:solidFill>
              </a:rPr>
              <a:t>MEDIUM</a:t>
            </a:r>
            <a:endParaRPr lang="en-US" sz="1050" dirty="0"/>
          </a:p>
        </p:txBody>
      </p:sp>
      <p:graphicFrame>
        <p:nvGraphicFramePr>
          <p:cNvPr id="6" name="Chart 0" descr=""/>
          <p:cNvGraphicFramePr/>
          <p:nvPr/>
        </p:nvGraphicFramePr>
        <p:xfrm>
          <a:off x="548640" y="1508760"/>
          <a:ext cx="6949440" cy="4480560"/>
        </p:xfrm>
        <a:graphic xmlns:a="http://schemas.openxmlformats.org/drawingml/2006/main">
          <a:graphicData uri="http://schemas.openxmlformats.org/drawingml/2006/chart">
            <c:chart xmlns:c="http://schemas.openxmlformats.org/drawingml/2006/chart" r:id="rId1"/>
          </a:graphicData>
        </a:graphic>
      </p:graphicFrame>
      <p:sp>
        <p:nvSpPr>
          <p:cNvPr id="7" name="card"/>
          <p:cNvSpPr/>
          <p:nvPr/>
        </p:nvSpPr>
        <p:spPr>
          <a:xfrm>
            <a:off x="7772400" y="1508760"/>
            <a:ext cx="3840480" cy="4480560"/>
          </a:xfrm>
          <a:prstGeom prst="roundRect">
            <a:avLst>
              <a:gd name="adj" fmla="val 1905"/>
            </a:avLst>
          </a:prstGeom>
          <a:solidFill>
            <a:schemeClr val="bg2"/>
          </a:solidFill>
          <a:ln w="12700">
            <a:solidFill>
              <a:schemeClr val="bg2"/>
            </a:solidFill>
            <a:prstDash val="solid"/>
          </a:ln>
        </p:spPr>
      </p:sp>
      <p:sp>
        <p:nvSpPr>
          <p:cNvPr id="8" name="Text 5"/>
          <p:cNvSpPr txBox="1"/>
          <p:nvPr/>
        </p:nvSpPr>
        <p:spPr>
          <a:xfrm>
            <a:off x="8001000" y="1737360"/>
            <a:ext cx="3429000" cy="4114800"/>
          </a:xfrm>
          <a:prstGeom prst="rect">
            <a:avLst/>
          </a:prstGeom>
          <a:noFill/>
          <a:ln/>
        </p:spPr>
        <p:txBody>
          <a:bodyPr wrap="square" lIns="0" tIns="0" rIns="0" bIns="0" rtlCol="0" anchor="t"/>
          <a:lstStyle/>
          <a:p>
            <a:pPr marL="342900" indent="-342900">
              <a:spcAft>
                <a:spcPts val="600"/>
              </a:spcAft>
              <a:buSzPct val="100000"/>
              <a:buChar char="•"/>
            </a:pPr>
            <a:r>
              <a:rPr lang="en-US" sz="1350" dirty="0">
                <a:solidFill>
                  <a:schemeClr val="tx1"/>
                </a:solidFill>
              </a:rPr>
              <a:t>2100-12 goes from ~110k scans a month to almost nothing after April: closed, merged or moved?</a:t>
            </a:r>
            <a:endParaRPr lang="en-US" sz="1350" dirty="0"/>
          </a:p>
          <a:p>
            <a:pPr marL="342900" indent="-342900">
              <a:spcAft>
                <a:spcPts val="600"/>
              </a:spcAft>
              <a:buSzPct val="100000"/>
              <a:buChar char="•"/>
            </a:pPr>
            <a:r>
              <a:rPr lang="en-US" sz="1350" dirty="0">
                <a:solidFill>
                  <a:schemeClr val="tx1"/>
                </a:solidFill>
              </a:rPr>
              <a:t>2100-01 falls 61% in August and to ~100 scans in September, while 2100-07 rises 279%: looks like a relocation.</a:t>
            </a:r>
            <a:endParaRPr lang="en-US" sz="1350" dirty="0"/>
          </a:p>
          <a:p>
            <a:pPr marL="342900" indent="-342900">
              <a:spcAft>
                <a:spcPts val="600"/>
              </a:spcAft>
              <a:buSzPct val="100000"/>
              <a:buChar char="•"/>
            </a:pPr>
            <a:r>
              <a:rPr lang="en-US" sz="1350" dirty="0">
                <a:solidFill>
                  <a:schemeClr val="tx1"/>
                </a:solidFill>
              </a:rPr>
              <a:t>2100 (no suffix), 2100-02 and 2100-16 carry almost no volume.</a:t>
            </a:r>
            <a:endParaRPr lang="en-US" sz="1350" dirty="0"/>
          </a:p>
          <a:p>
            <a:pPr marL="342900" indent="-342900">
              <a:spcAft>
                <a:spcPts val="600"/>
              </a:spcAft>
              <a:buSzPct val="100000"/>
              <a:buChar char="•"/>
            </a:pPr>
            <a:r>
              <a:rPr lang="en-US" sz="1350" dirty="0">
                <a:solidFill>
                  <a:schemeClr val="tx1"/>
                </a:solidFill>
              </a:rPr>
              <a:t>Until confirmed, site benchmarks treat these months as breaks, and 2100-14 / 2100-15 (likely cold-chain) are compared only with each other.</a:t>
            </a:r>
            <a:endParaRPr lang="en-US" sz="13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A4, A12  Prices and costs that do not add up</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Simulated labour per unit against what Binzagr charges and an external benchmark</a:t>
            </a:r>
            <a:endParaRPr lang="en-US" sz="1500" dirty="0"/>
          </a:p>
        </p:txBody>
      </p:sp>
      <p:sp>
        <p:nvSpPr>
          <p:cNvPr id="4" name="Shape 2"/>
          <p:cNvSpPr/>
          <p:nvPr/>
        </p:nvSpPr>
        <p:spPr>
          <a:xfrm>
            <a:off x="10469880" y="566928"/>
            <a:ext cx="1143000" cy="274320"/>
          </a:xfrm>
          <a:prstGeom prst="roundRect">
            <a:avLst>
              <a:gd name="adj" fmla="val 50000"/>
            </a:avLst>
          </a:prstGeom>
          <a:solidFill>
            <a:schemeClr val="accent4"/>
          </a:solidFill>
          <a:ln w="12700">
            <a:solidFill>
              <a:schemeClr val="accent4"/>
            </a:solidFill>
            <a:prstDash val="solid"/>
          </a:ln>
        </p:spPr>
      </p:sp>
      <p:sp>
        <p:nvSpPr>
          <p:cNvPr id="5" name="Text 3"/>
          <p:cNvSpPr txBox="1"/>
          <p:nvPr/>
        </p:nvSpPr>
        <p:spPr>
          <a:xfrm>
            <a:off x="10469880" y="566928"/>
            <a:ext cx="1143000" cy="274320"/>
          </a:xfrm>
          <a:prstGeom prst="rect">
            <a:avLst/>
          </a:prstGeom>
          <a:noFill/>
          <a:ln/>
        </p:spPr>
        <p:txBody>
          <a:bodyPr wrap="square" lIns="0" tIns="0" rIns="0" bIns="0" rtlCol="0" anchor="ctr"/>
          <a:lstStyle/>
          <a:p>
            <a:pPr algn="ctr" indent="0" marL="0">
              <a:buNone/>
            </a:pPr>
            <a:r>
              <a:rPr lang="en-US" sz="1050" b="1" dirty="0">
                <a:solidFill>
                  <a:schemeClr val="bg1"/>
                </a:solidFill>
              </a:rPr>
              <a:t>HIGH</a:t>
            </a:r>
            <a:endParaRPr lang="en-US" sz="1050" dirty="0"/>
          </a:p>
        </p:txBody>
      </p:sp>
      <p:graphicFrame>
        <p:nvGraphicFramePr>
          <p:cNvPr id="6" name="Chart 0" descr=""/>
          <p:cNvGraphicFramePr/>
          <p:nvPr/>
        </p:nvGraphicFramePr>
        <p:xfrm>
          <a:off x="548640" y="1508760"/>
          <a:ext cx="5394960" cy="3657600"/>
        </p:xfrm>
        <a:graphic xmlns:a="http://schemas.openxmlformats.org/drawingml/2006/main">
          <a:graphicData uri="http://schemas.openxmlformats.org/drawingml/2006/chart">
            <c:chart xmlns:c="http://schemas.openxmlformats.org/drawingml/2006/chart" r:id="rId1"/>
          </a:graphicData>
        </a:graphic>
      </p:graphicFrame>
      <p:graphicFrame>
        <p:nvGraphicFramePr>
          <p:cNvPr id="7" name="Chart 1" descr=""/>
          <p:cNvGraphicFramePr/>
          <p:nvPr/>
        </p:nvGraphicFramePr>
        <p:xfrm>
          <a:off x="6172200" y="1508760"/>
          <a:ext cx="5440680" cy="3657600"/>
        </p:xfrm>
        <a:graphic xmlns:a="http://schemas.openxmlformats.org/drawingml/2006/main">
          <a:graphicData uri="http://schemas.openxmlformats.org/drawingml/2006/chart">
            <c:chart xmlns:c="http://schemas.openxmlformats.org/drawingml/2006/chart" r:id="rId2"/>
          </a:graphicData>
        </a:graphic>
      </p:graphicFrame>
      <p:sp>
        <p:nvSpPr>
          <p:cNvPr id="8" name="Text 4"/>
          <p:cNvSpPr txBox="1"/>
          <p:nvPr/>
        </p:nvSpPr>
        <p:spPr>
          <a:xfrm>
            <a:off x="548640" y="5257800"/>
            <a:ext cx="11064240" cy="1005840"/>
          </a:xfrm>
          <a:prstGeom prst="rect">
            <a:avLst/>
          </a:prstGeom>
          <a:noFill/>
          <a:ln/>
        </p:spPr>
        <p:txBody>
          <a:bodyPr wrap="square" lIns="0" tIns="0" rIns="0" bIns="0" rtlCol="0" anchor="t"/>
          <a:lstStyle/>
          <a:p>
            <a:pPr marL="342900" indent="-342900">
              <a:spcAft>
                <a:spcPts val="600"/>
              </a:spcAft>
              <a:buSzPct val="100000"/>
              <a:buChar char="•"/>
            </a:pPr>
            <a:r>
              <a:rPr lang="en-US" sz="1350" dirty="0">
                <a:solidFill>
                  <a:schemeClr val="tx1"/>
                </a:solidFill>
              </a:rPr>
              <a:t>Badr quoted SAR 0.50-0.80 per case for the same activity. At SAR 0.50, case picking does not cover its labour, unless our wages or head count are too high. Binzagr's own cost per case settles it.</a:t>
            </a:r>
            <a:endParaRPr lang="en-US" sz="1350" dirty="0"/>
          </a:p>
          <a:p>
            <a:pPr marL="342900" indent="-342900">
              <a:spcAft>
                <a:spcPts val="600"/>
              </a:spcAft>
              <a:buSzPct val="100000"/>
              <a:buChar char="•"/>
            </a:pPr>
            <a:r>
              <a:rPr lang="en-US" sz="1350" dirty="0">
                <a:solidFill>
                  <a:schemeClr val="tx1"/>
                </a:solidFill>
              </a:rPr>
              <a:t>Receiving carries the inbound paperwork (shipment audit, reconciliation, closing POs: 14.5% of all labour), so the full rate is 2.6x a US handling fee.</a:t>
            </a:r>
            <a:endParaRPr lang="en-US" sz="13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A13-A20  Contradictions and data hygiene</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Small individually; together they decide whether a number can be trusted</a:t>
            </a:r>
            <a:endParaRPr lang="en-US" sz="1500" dirty="0"/>
          </a:p>
        </p:txBody>
      </p:sp>
      <p:sp>
        <p:nvSpPr>
          <p:cNvPr id="4" name="card"/>
          <p:cNvSpPr/>
          <p:nvPr/>
        </p:nvSpPr>
        <p:spPr>
          <a:xfrm>
            <a:off x="548640" y="1600200"/>
            <a:ext cx="5440680" cy="4343400"/>
          </a:xfrm>
          <a:prstGeom prst="roundRect">
            <a:avLst>
              <a:gd name="adj" fmla="val 1684"/>
            </a:avLst>
          </a:prstGeom>
          <a:solidFill>
            <a:schemeClr val="bg2"/>
          </a:solidFill>
          <a:ln w="12700">
            <a:solidFill>
              <a:schemeClr val="bg2"/>
            </a:solidFill>
            <a:prstDash val="solid"/>
          </a:ln>
        </p:spPr>
      </p:sp>
      <p:sp>
        <p:nvSpPr>
          <p:cNvPr id="5" name="Text 3"/>
          <p:cNvSpPr txBox="1"/>
          <p:nvPr/>
        </p:nvSpPr>
        <p:spPr>
          <a:xfrm>
            <a:off x="822960" y="1783080"/>
            <a:ext cx="4937760" cy="457200"/>
          </a:xfrm>
          <a:prstGeom prst="rect">
            <a:avLst/>
          </a:prstGeom>
          <a:noFill/>
          <a:ln/>
        </p:spPr>
        <p:txBody>
          <a:bodyPr wrap="square" lIns="0" tIns="0" rIns="0" bIns="0" rtlCol="0" anchor="t"/>
          <a:lstStyle/>
          <a:p>
            <a:pPr indent="0" marL="0">
              <a:buNone/>
            </a:pPr>
            <a:r>
              <a:rPr lang="en-US" sz="1700" b="1" dirty="0">
                <a:solidFill>
                  <a:schemeClr val="tx2"/>
                </a:solidFill>
              </a:rPr>
              <a:t>Binzagr's mapping (A13-A14)</a:t>
            </a:r>
            <a:endParaRPr lang="en-US" sz="1700" dirty="0"/>
          </a:p>
        </p:txBody>
      </p:sp>
      <p:sp>
        <p:nvSpPr>
          <p:cNvPr id="6" name="Text 4"/>
          <p:cNvSpPr txBox="1"/>
          <p:nvPr/>
        </p:nvSpPr>
        <p:spPr>
          <a:xfrm>
            <a:off x="822960" y="2377440"/>
            <a:ext cx="4937760" cy="347472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Code 080 (cycle count) listed twice: In House and Duplicate</a:t>
            </a:r>
            <a:endParaRPr lang="en-US" sz="1400" dirty="0"/>
          </a:p>
          <a:p>
            <a:pPr marL="342900" indent="-342900">
              <a:spcAft>
                <a:spcPts val="600"/>
              </a:spcAft>
              <a:buSzPct val="100000"/>
              <a:buChar char="•"/>
            </a:pPr>
            <a:r>
              <a:rPr lang="en-US" sz="1400" dirty="0">
                <a:solidFill>
                  <a:schemeClr val="tx1"/>
                </a:solidFill>
              </a:rPr>
              <a:t>Code 100: "Picked Volume" in the mapping, "Item Import" in the log (1,594 rows); not billed until confirmed</a:t>
            </a:r>
            <a:endParaRPr lang="en-US" sz="1400" dirty="0"/>
          </a:p>
          <a:p>
            <a:pPr marL="342900" indent="-342900">
              <a:spcAft>
                <a:spcPts val="600"/>
              </a:spcAft>
              <a:buSzPct val="100000"/>
              <a:buChar char="•"/>
            </a:pPr>
            <a:r>
              <a:rPr lang="en-US" sz="1400" dirty="0">
                <a:solidFill>
                  <a:schemeClr val="tx1"/>
                </a:solidFill>
              </a:rPr>
              <a:t>18 billing-volume codes (110-920) never appear in the log</a:t>
            </a:r>
            <a:endParaRPr lang="en-US" sz="1400" dirty="0"/>
          </a:p>
          <a:p>
            <a:pPr marL="342900" indent="-342900">
              <a:spcAft>
                <a:spcPts val="600"/>
              </a:spcAft>
              <a:buSzPct val="100000"/>
              <a:buChar char="•"/>
            </a:pPr>
            <a:r>
              <a:rPr lang="en-US" sz="1400" dirty="0">
                <a:solidFill>
                  <a:schemeClr val="tx1"/>
                </a:solidFill>
              </a:rPr>
              <a:t>154 items with fewer units per pallet than per case; 1,155 with no pallet factor; 7 placeholders of 99999</a:t>
            </a:r>
            <a:endParaRPr lang="en-US" sz="1400" dirty="0"/>
          </a:p>
        </p:txBody>
      </p:sp>
      <p:sp>
        <p:nvSpPr>
          <p:cNvPr id="7" name="card"/>
          <p:cNvSpPr/>
          <p:nvPr/>
        </p:nvSpPr>
        <p:spPr>
          <a:xfrm>
            <a:off x="6172200" y="1600200"/>
            <a:ext cx="5440680" cy="4343400"/>
          </a:xfrm>
          <a:prstGeom prst="roundRect">
            <a:avLst>
              <a:gd name="adj" fmla="val 1684"/>
            </a:avLst>
          </a:prstGeom>
          <a:solidFill>
            <a:schemeClr val="bg2"/>
          </a:solidFill>
          <a:ln w="12700">
            <a:solidFill>
              <a:schemeClr val="bg2"/>
            </a:solidFill>
            <a:prstDash val="solid"/>
          </a:ln>
        </p:spPr>
      </p:sp>
      <p:sp>
        <p:nvSpPr>
          <p:cNvPr id="8" name="Text 6"/>
          <p:cNvSpPr txBox="1"/>
          <p:nvPr/>
        </p:nvSpPr>
        <p:spPr>
          <a:xfrm>
            <a:off x="6446520" y="1783080"/>
            <a:ext cx="4937760" cy="457200"/>
          </a:xfrm>
          <a:prstGeom prst="rect">
            <a:avLst/>
          </a:prstGeom>
          <a:noFill/>
          <a:ln/>
        </p:spPr>
        <p:txBody>
          <a:bodyPr wrap="square" lIns="0" tIns="0" rIns="0" bIns="0" rtlCol="0" anchor="t"/>
          <a:lstStyle/>
          <a:p>
            <a:pPr indent="0" marL="0">
              <a:buNone/>
            </a:pPr>
            <a:r>
              <a:rPr lang="en-US" sz="1700" b="1" dirty="0">
                <a:solidFill>
                  <a:schemeClr val="tx2"/>
                </a:solidFill>
              </a:rPr>
              <a:t>WMS log hygiene (A16-A20)</a:t>
            </a:r>
            <a:endParaRPr lang="en-US" sz="1700" dirty="0"/>
          </a:p>
        </p:txBody>
      </p:sp>
      <p:sp>
        <p:nvSpPr>
          <p:cNvPr id="9" name="Text 7"/>
          <p:cNvSpPr txBox="1"/>
          <p:nvPr/>
        </p:nvSpPr>
        <p:spPr>
          <a:xfrm>
            <a:off x="6446520" y="2377440"/>
            <a:ext cx="4937760" cy="347472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65,141 duplicate rows at month boundaries (removed)</a:t>
            </a:r>
            <a:endParaRPr lang="en-US" sz="1400" dirty="0"/>
          </a:p>
          <a:p>
            <a:pPr marL="342900" indent="-342900">
              <a:spcAft>
                <a:spcPts val="600"/>
              </a:spcAft>
              <a:buSzPct val="100000"/>
              <a:buChar char="•"/>
            </a:pPr>
            <a:r>
              <a:rPr lang="en-US" sz="1400" dirty="0">
                <a:solidFill>
                  <a:schemeClr val="tx1"/>
                </a:solidFill>
              </a:rPr>
              <a:t>37,694 audit rows with a 01/01/1900 end time: no end time was ever recorded</a:t>
            </a:r>
            <a:endParaRPr lang="en-US" sz="1400" dirty="0"/>
          </a:p>
          <a:p>
            <a:pPr marL="342900" indent="-342900">
              <a:spcAft>
                <a:spcPts val="600"/>
              </a:spcAft>
              <a:buSzPct val="100000"/>
              <a:buChar char="•"/>
            </a:pPr>
            <a:r>
              <a:rPr lang="en-US" sz="1400" dirty="0">
                <a:solidFill>
                  <a:schemeClr val="tx1"/>
                </a:solidFill>
              </a:rPr>
              <a:t>3,585 tasks left open over 1 hour, the longest 185 hours (capped at 1 h in models)</a:t>
            </a:r>
            <a:endParaRPr lang="en-US" sz="1400" dirty="0"/>
          </a:p>
          <a:p>
            <a:pPr marL="342900" indent="-342900">
              <a:spcAft>
                <a:spcPts val="600"/>
              </a:spcAft>
              <a:buSzPct val="100000"/>
              <a:buChar char="•"/>
            </a:pPr>
            <a:r>
              <a:rPr lang="en-US" sz="1400" dirty="0">
                <a:solidFill>
                  <a:schemeClr val="tx1"/>
                </a:solidFill>
              </a:rPr>
              <a:t>58,012 identical rows; 5,658 negative quantities; 12,043 expiry = production date (all kept and flagged)</a:t>
            </a:r>
            <a:endParaRPr lang="en-US" sz="14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A15, A21-A23  Riyadh commercial flags</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They limit the receivables and pricing use cases until Binzagr confirms them</a:t>
            </a:r>
            <a:endParaRPr lang="en-US" sz="1500" dirty="0"/>
          </a:p>
        </p:txBody>
      </p:sp>
      <p:sp>
        <p:nvSpPr>
          <p:cNvPr id="4" name="card"/>
          <p:cNvSpPr/>
          <p:nvPr/>
        </p:nvSpPr>
        <p:spPr>
          <a:xfrm>
            <a:off x="548640" y="1554480"/>
            <a:ext cx="5440680" cy="2057400"/>
          </a:xfrm>
          <a:prstGeom prst="roundRect">
            <a:avLst>
              <a:gd name="adj" fmla="val 3556"/>
            </a:avLst>
          </a:prstGeom>
          <a:solidFill>
            <a:schemeClr val="bg2"/>
          </a:solidFill>
          <a:ln w="12700">
            <a:solidFill>
              <a:schemeClr val="bg2"/>
            </a:solidFill>
            <a:prstDash val="solid"/>
          </a:ln>
        </p:spPr>
      </p:sp>
      <p:sp>
        <p:nvSpPr>
          <p:cNvPr id="5" name="Text 3"/>
          <p:cNvSpPr txBox="1"/>
          <p:nvPr/>
        </p:nvSpPr>
        <p:spPr>
          <a:xfrm>
            <a:off x="822960" y="1737360"/>
            <a:ext cx="4937760" cy="640080"/>
          </a:xfrm>
          <a:prstGeom prst="rect">
            <a:avLst/>
          </a:prstGeom>
          <a:noFill/>
          <a:ln/>
        </p:spPr>
        <p:txBody>
          <a:bodyPr wrap="square" lIns="0" tIns="0" rIns="0" bIns="0" rtlCol="0" anchor="t"/>
          <a:lstStyle/>
          <a:p>
            <a:pPr indent="0" marL="0">
              <a:buNone/>
            </a:pPr>
            <a:r>
              <a:rPr lang="en-US" sz="3200" b="1" dirty="0">
                <a:solidFill>
                  <a:schemeClr val="accent2"/>
                </a:solidFill>
              </a:rPr>
              <a:t>10,755</a:t>
            </a:r>
            <a:endParaRPr lang="en-US" sz="3200" dirty="0"/>
          </a:p>
        </p:txBody>
      </p:sp>
      <p:sp>
        <p:nvSpPr>
          <p:cNvPr id="6" name="Text 4"/>
          <p:cNvSpPr txBox="1"/>
          <p:nvPr/>
        </p:nvSpPr>
        <p:spPr>
          <a:xfrm>
            <a:off x="822960" y="2423160"/>
            <a:ext cx="4937760" cy="1097280"/>
          </a:xfrm>
          <a:prstGeom prst="rect">
            <a:avLst/>
          </a:prstGeom>
          <a:noFill/>
          <a:ln/>
        </p:spPr>
        <p:txBody>
          <a:bodyPr wrap="square" lIns="0" tIns="0" rIns="0" bIns="0" rtlCol="0" anchor="t"/>
          <a:lstStyle/>
          <a:p>
            <a:pPr indent="0" marL="0">
              <a:buNone/>
            </a:pPr>
            <a:r>
              <a:rPr lang="en-US" sz="1350" dirty="0">
                <a:solidFill>
                  <a:schemeClr val="tx1"/>
                </a:solidFill>
              </a:rPr>
              <a:t>credit customers carry a 9,999,999 credit limit (no limit), so credit utilisation cannot be used as a risk signal; 184 customers have a negative balance</a:t>
            </a:r>
            <a:endParaRPr lang="en-US" sz="1350" dirty="0"/>
          </a:p>
        </p:txBody>
      </p:sp>
      <p:sp>
        <p:nvSpPr>
          <p:cNvPr id="7" name="card"/>
          <p:cNvSpPr/>
          <p:nvPr/>
        </p:nvSpPr>
        <p:spPr>
          <a:xfrm>
            <a:off x="6172200" y="1554480"/>
            <a:ext cx="5440680" cy="2057400"/>
          </a:xfrm>
          <a:prstGeom prst="roundRect">
            <a:avLst>
              <a:gd name="adj" fmla="val 3556"/>
            </a:avLst>
          </a:prstGeom>
          <a:solidFill>
            <a:schemeClr val="bg2"/>
          </a:solidFill>
          <a:ln w="12700">
            <a:solidFill>
              <a:schemeClr val="bg2"/>
            </a:solidFill>
            <a:prstDash val="solid"/>
          </a:ln>
        </p:spPr>
      </p:sp>
      <p:sp>
        <p:nvSpPr>
          <p:cNvPr id="8" name="Text 6"/>
          <p:cNvSpPr txBox="1"/>
          <p:nvPr/>
        </p:nvSpPr>
        <p:spPr>
          <a:xfrm>
            <a:off x="6446520" y="1737360"/>
            <a:ext cx="4937760" cy="640080"/>
          </a:xfrm>
          <a:prstGeom prst="rect">
            <a:avLst/>
          </a:prstGeom>
          <a:noFill/>
          <a:ln/>
        </p:spPr>
        <p:txBody>
          <a:bodyPr wrap="square" lIns="0" tIns="0" rIns="0" bIns="0" rtlCol="0" anchor="t"/>
          <a:lstStyle/>
          <a:p>
            <a:pPr indent="0" marL="0">
              <a:buNone/>
            </a:pPr>
            <a:r>
              <a:rPr lang="en-US" sz="3200" b="1" dirty="0">
                <a:solidFill>
                  <a:schemeClr val="accent2"/>
                </a:solidFill>
              </a:rPr>
              <a:t>SAR 336k</a:t>
            </a:r>
            <a:endParaRPr lang="en-US" sz="3200" dirty="0"/>
          </a:p>
        </p:txBody>
      </p:sp>
      <p:sp>
        <p:nvSpPr>
          <p:cNvPr id="9" name="Text 7"/>
          <p:cNvSpPr txBox="1"/>
          <p:nvPr/>
        </p:nvSpPr>
        <p:spPr>
          <a:xfrm>
            <a:off x="6446520" y="2423160"/>
            <a:ext cx="4937760" cy="1097280"/>
          </a:xfrm>
          <a:prstGeom prst="rect">
            <a:avLst/>
          </a:prstGeom>
          <a:noFill/>
          <a:ln/>
        </p:spPr>
        <p:txBody>
          <a:bodyPr wrap="square" lIns="0" tIns="0" rIns="0" bIns="0" rtlCol="0" anchor="t"/>
          <a:lstStyle/>
          <a:p>
            <a:pPr indent="0" marL="0">
              <a:buNone/>
            </a:pPr>
            <a:r>
              <a:rPr lang="en-US" sz="1350" dirty="0">
                <a:solidFill>
                  <a:schemeClr val="tx1"/>
                </a:solidFill>
              </a:rPr>
              <a:t>of outstanding balances match no van-sales invoice in the window; wholesale receivables (the PoV focus) are not in the data at all</a:t>
            </a:r>
            <a:endParaRPr lang="en-US" sz="1350" dirty="0"/>
          </a:p>
        </p:txBody>
      </p:sp>
      <p:sp>
        <p:nvSpPr>
          <p:cNvPr id="10" name="card"/>
          <p:cNvSpPr/>
          <p:nvPr/>
        </p:nvSpPr>
        <p:spPr>
          <a:xfrm>
            <a:off x="548640" y="3794760"/>
            <a:ext cx="5440680" cy="2057400"/>
          </a:xfrm>
          <a:prstGeom prst="roundRect">
            <a:avLst>
              <a:gd name="adj" fmla="val 3556"/>
            </a:avLst>
          </a:prstGeom>
          <a:solidFill>
            <a:schemeClr val="bg2"/>
          </a:solidFill>
          <a:ln w="12700">
            <a:solidFill>
              <a:schemeClr val="bg2"/>
            </a:solidFill>
            <a:prstDash val="solid"/>
          </a:ln>
        </p:spPr>
      </p:sp>
      <p:sp>
        <p:nvSpPr>
          <p:cNvPr id="11" name="Text 9"/>
          <p:cNvSpPr txBox="1"/>
          <p:nvPr/>
        </p:nvSpPr>
        <p:spPr>
          <a:xfrm>
            <a:off x="822960" y="3977640"/>
            <a:ext cx="4937760" cy="640080"/>
          </a:xfrm>
          <a:prstGeom prst="rect">
            <a:avLst/>
          </a:prstGeom>
          <a:noFill/>
          <a:ln/>
        </p:spPr>
        <p:txBody>
          <a:bodyPr wrap="square" lIns="0" tIns="0" rIns="0" bIns="0" rtlCol="0" anchor="t"/>
          <a:lstStyle/>
          <a:p>
            <a:pPr indent="0" marL="0">
              <a:buNone/>
            </a:pPr>
            <a:r>
              <a:rPr lang="en-US" sz="3200" b="1" dirty="0">
                <a:solidFill>
                  <a:schemeClr val="accent4"/>
                </a:solidFill>
              </a:rPr>
              <a:t>SAR 1.59M</a:t>
            </a:r>
            <a:endParaRPr lang="en-US" sz="3200" dirty="0"/>
          </a:p>
        </p:txBody>
      </p:sp>
      <p:sp>
        <p:nvSpPr>
          <p:cNvPr id="12" name="Text 10"/>
          <p:cNvSpPr txBox="1"/>
          <p:nvPr/>
        </p:nvSpPr>
        <p:spPr>
          <a:xfrm>
            <a:off x="822960" y="4663440"/>
            <a:ext cx="4937760" cy="1097280"/>
          </a:xfrm>
          <a:prstGeom prst="rect">
            <a:avLst/>
          </a:prstGeom>
          <a:noFill/>
          <a:ln/>
        </p:spPr>
        <p:txBody>
          <a:bodyPr wrap="square" lIns="0" tIns="0" rIns="0" bIns="0" rtlCol="0" anchor="t"/>
          <a:lstStyle/>
          <a:p>
            <a:pPr indent="0" marL="0">
              <a:buNone/>
            </a:pPr>
            <a:r>
              <a:rPr lang="en-US" sz="1350" dirty="0">
                <a:solidFill>
                  <a:schemeClr val="tx1"/>
                </a:solidFill>
              </a:rPr>
              <a:t>of sales lines were sold more than 5% below the product's median price that month: possible price leakage (or approved deals)</a:t>
            </a:r>
            <a:endParaRPr lang="en-US" sz="1350" dirty="0"/>
          </a:p>
        </p:txBody>
      </p:sp>
      <p:sp>
        <p:nvSpPr>
          <p:cNvPr id="13" name="card"/>
          <p:cNvSpPr/>
          <p:nvPr/>
        </p:nvSpPr>
        <p:spPr>
          <a:xfrm>
            <a:off x="6172200" y="3794760"/>
            <a:ext cx="5440680" cy="2057400"/>
          </a:xfrm>
          <a:prstGeom prst="roundRect">
            <a:avLst>
              <a:gd name="adj" fmla="val 3556"/>
            </a:avLst>
          </a:prstGeom>
          <a:solidFill>
            <a:schemeClr val="bg2"/>
          </a:solidFill>
          <a:ln w="12700">
            <a:solidFill>
              <a:schemeClr val="bg2"/>
            </a:solidFill>
            <a:prstDash val="solid"/>
          </a:ln>
        </p:spPr>
      </p:sp>
      <p:sp>
        <p:nvSpPr>
          <p:cNvPr id="14" name="Text 12"/>
          <p:cNvSpPr txBox="1"/>
          <p:nvPr/>
        </p:nvSpPr>
        <p:spPr>
          <a:xfrm>
            <a:off x="6446520" y="3977640"/>
            <a:ext cx="4937760" cy="640080"/>
          </a:xfrm>
          <a:prstGeom prst="rect">
            <a:avLst/>
          </a:prstGeom>
          <a:noFill/>
          <a:ln/>
        </p:spPr>
        <p:txBody>
          <a:bodyPr wrap="square" lIns="0" tIns="0" rIns="0" bIns="0" rtlCol="0" anchor="t"/>
          <a:lstStyle/>
          <a:p>
            <a:pPr indent="0" marL="0">
              <a:buNone/>
            </a:pPr>
            <a:r>
              <a:rPr lang="en-US" sz="3200" b="1" dirty="0">
                <a:solidFill>
                  <a:schemeClr val="accent5"/>
                </a:solidFill>
              </a:rPr>
              <a:t>11</a:t>
            </a:r>
            <a:endParaRPr lang="en-US" sz="3200" dirty="0"/>
          </a:p>
        </p:txBody>
      </p:sp>
      <p:sp>
        <p:nvSpPr>
          <p:cNvPr id="15" name="Text 13"/>
          <p:cNvSpPr txBox="1"/>
          <p:nvPr/>
        </p:nvSpPr>
        <p:spPr>
          <a:xfrm>
            <a:off x="6446520" y="4663440"/>
            <a:ext cx="4937760" cy="1097280"/>
          </a:xfrm>
          <a:prstGeom prst="rect">
            <a:avLst/>
          </a:prstGeom>
          <a:noFill/>
          <a:ln/>
        </p:spPr>
        <p:txBody>
          <a:bodyPr wrap="square" lIns="0" tIns="0" rIns="0" bIns="0" rtlCol="0" anchor="t"/>
          <a:lstStyle/>
          <a:p>
            <a:pPr indent="0" marL="0">
              <a:buNone/>
            </a:pPr>
            <a:r>
              <a:rPr lang="en-US" sz="1350" dirty="0">
                <a:solidFill>
                  <a:schemeClr val="tx1"/>
                </a:solidFill>
              </a:rPr>
              <a:t>invoice numbers used for two customers or dates; 176 lines repeated on the same invoice (mostly free-of-charge promo lines)</a:t>
            </a:r>
            <a:endParaRPr lang="en-US" sz="1350" dirty="0"/>
          </a:p>
        </p:txBody>
      </p:sp>
      <p:sp>
        <p:nvSpPr>
          <p:cNvPr id="16" name="Text 14"/>
          <p:cNvSpPr txBox="1"/>
          <p:nvPr/>
        </p:nvSpPr>
        <p:spPr>
          <a:xfrm>
            <a:off x="548640" y="5989320"/>
            <a:ext cx="11064240" cy="365760"/>
          </a:xfrm>
          <a:prstGeom prst="rect">
            <a:avLst/>
          </a:prstGeom>
          <a:noFill/>
          <a:ln/>
        </p:spPr>
        <p:txBody>
          <a:bodyPr wrap="square" lIns="0" tIns="0" rIns="0" bIns="0" rtlCol="0" anchor="t"/>
          <a:lstStyle/>
          <a:p>
            <a:pPr indent="0" marL="0">
              <a:buNone/>
            </a:pPr>
            <a:r>
              <a:rPr lang="en-US" sz="1250" dirty="0">
                <a:solidFill>
                  <a:schemeClr val="accent5"/>
                </a:solidFill>
              </a:rPr>
              <a:t>Also fixed: 7 product-master rows hid 155 products; L5 / L6 category names are ambiguous for 10,035 / 18,206 products until the hierarchy is re-exported as text.</a:t>
            </a:r>
            <a:endParaRPr lang="en-US" sz="12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What the anomaly flags mean for Binzagr</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Each flag points to money, a decision, or a data fix</a:t>
            </a:r>
            <a:endParaRPr lang="en-US" sz="1500" dirty="0"/>
          </a:p>
        </p:txBody>
      </p:sp>
      <p:sp>
        <p:nvSpPr>
          <p:cNvPr id="4" name="Shape 2"/>
          <p:cNvSpPr/>
          <p:nvPr/>
        </p:nvSpPr>
        <p:spPr>
          <a:xfrm>
            <a:off x="548640" y="1600200"/>
            <a:ext cx="3474720" cy="640080"/>
          </a:xfrm>
          <a:prstGeom prst="rect">
            <a:avLst/>
          </a:prstGeom>
          <a:solidFill>
            <a:schemeClr val="accent4"/>
          </a:solidFill>
          <a:ln w="12700">
            <a:solidFill>
              <a:schemeClr val="accent4"/>
            </a:solidFill>
            <a:prstDash val="solid"/>
          </a:ln>
        </p:spPr>
      </p:sp>
      <p:sp>
        <p:nvSpPr>
          <p:cNvPr id="5" name="Text 3"/>
          <p:cNvSpPr txBox="1"/>
          <p:nvPr/>
        </p:nvSpPr>
        <p:spPr>
          <a:xfrm>
            <a:off x="777240" y="1600200"/>
            <a:ext cx="3108960" cy="640080"/>
          </a:xfrm>
          <a:prstGeom prst="rect">
            <a:avLst/>
          </a:prstGeom>
          <a:noFill/>
          <a:ln/>
        </p:spPr>
        <p:txBody>
          <a:bodyPr wrap="square" lIns="0" tIns="0" rIns="0" bIns="0" rtlCol="0" anchor="ctr"/>
          <a:lstStyle/>
          <a:p>
            <a:pPr indent="0" marL="0">
              <a:buNone/>
            </a:pPr>
            <a:r>
              <a:rPr lang="en-US" sz="1700" b="1" dirty="0">
                <a:solidFill>
                  <a:schemeClr val="bg1"/>
                </a:solidFill>
              </a:rPr>
              <a:t>Money at stake</a:t>
            </a:r>
            <a:endParaRPr lang="en-US" sz="1700" dirty="0"/>
          </a:p>
        </p:txBody>
      </p:sp>
      <p:sp>
        <p:nvSpPr>
          <p:cNvPr id="6" name="card"/>
          <p:cNvSpPr/>
          <p:nvPr/>
        </p:nvSpPr>
        <p:spPr>
          <a:xfrm>
            <a:off x="548640" y="2240280"/>
            <a:ext cx="3474720" cy="3657600"/>
          </a:xfrm>
          <a:prstGeom prst="roundRect">
            <a:avLst>
              <a:gd name="adj" fmla="val 2105"/>
            </a:avLst>
          </a:prstGeom>
          <a:solidFill>
            <a:schemeClr val="bg2"/>
          </a:solidFill>
          <a:ln w="12700">
            <a:solidFill>
              <a:schemeClr val="bg2"/>
            </a:solidFill>
            <a:prstDash val="solid"/>
          </a:ln>
        </p:spPr>
      </p:sp>
      <p:sp>
        <p:nvSpPr>
          <p:cNvPr id="7" name="Text 5"/>
          <p:cNvSpPr txBox="1"/>
          <p:nvPr/>
        </p:nvSpPr>
        <p:spPr>
          <a:xfrm>
            <a:off x="777240" y="2468880"/>
            <a:ext cx="3063240" cy="329184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59% of paid time is unseen: the largest possible saving is there, once attendance shows what it is</a:t>
            </a:r>
            <a:endParaRPr lang="en-US" sz="1400" dirty="0"/>
          </a:p>
          <a:p>
            <a:pPr marL="342900" indent="-342900">
              <a:spcAft>
                <a:spcPts val="600"/>
              </a:spcAft>
              <a:buSzPct val="100000"/>
              <a:buChar char="•"/>
            </a:pPr>
            <a:r>
              <a:rPr lang="en-US" sz="1400" dirty="0">
                <a:solidFill>
                  <a:schemeClr val="tx1"/>
                </a:solidFill>
              </a:rPr>
              <a:t>Low-priced clients may not cover their case-picking labour</a:t>
            </a:r>
            <a:endParaRPr lang="en-US" sz="1400" dirty="0"/>
          </a:p>
          <a:p>
            <a:pPr marL="342900" indent="-342900">
              <a:spcAft>
                <a:spcPts val="600"/>
              </a:spcAft>
              <a:buSzPct val="100000"/>
              <a:buChar char="•"/>
            </a:pPr>
            <a:r>
              <a:rPr lang="en-US" sz="1400" dirty="0">
                <a:solidFill>
                  <a:schemeClr val="tx1"/>
                </a:solidFill>
              </a:rPr>
              <a:t>SAR 1.59M of sales below median price</a:t>
            </a:r>
            <a:endParaRPr lang="en-US" sz="1400" dirty="0"/>
          </a:p>
        </p:txBody>
      </p:sp>
      <p:sp>
        <p:nvSpPr>
          <p:cNvPr id="8" name="Shape 6"/>
          <p:cNvSpPr/>
          <p:nvPr/>
        </p:nvSpPr>
        <p:spPr>
          <a:xfrm>
            <a:off x="4270248" y="1600200"/>
            <a:ext cx="3474720" cy="640080"/>
          </a:xfrm>
          <a:prstGeom prst="rect">
            <a:avLst/>
          </a:prstGeom>
          <a:solidFill>
            <a:schemeClr val="accent2"/>
          </a:solidFill>
          <a:ln w="12700">
            <a:solidFill>
              <a:schemeClr val="accent2"/>
            </a:solidFill>
            <a:prstDash val="solid"/>
          </a:ln>
        </p:spPr>
      </p:sp>
      <p:sp>
        <p:nvSpPr>
          <p:cNvPr id="9" name="Text 7"/>
          <p:cNvSpPr txBox="1"/>
          <p:nvPr/>
        </p:nvSpPr>
        <p:spPr>
          <a:xfrm>
            <a:off x="4498848" y="1600200"/>
            <a:ext cx="3108960" cy="640080"/>
          </a:xfrm>
          <a:prstGeom prst="rect">
            <a:avLst/>
          </a:prstGeom>
          <a:noFill/>
          <a:ln/>
        </p:spPr>
        <p:txBody>
          <a:bodyPr wrap="square" lIns="0" tIns="0" rIns="0" bIns="0" rtlCol="0" anchor="ctr"/>
          <a:lstStyle/>
          <a:p>
            <a:pPr indent="0" marL="0">
              <a:buNone/>
            </a:pPr>
            <a:r>
              <a:rPr lang="en-US" sz="1700" b="1" dirty="0">
                <a:solidFill>
                  <a:schemeClr val="bg1"/>
                </a:solidFill>
              </a:rPr>
              <a:t>Decisions blocked</a:t>
            </a:r>
            <a:endParaRPr lang="en-US" sz="1700" dirty="0"/>
          </a:p>
        </p:txBody>
      </p:sp>
      <p:sp>
        <p:nvSpPr>
          <p:cNvPr id="10" name="card"/>
          <p:cNvSpPr/>
          <p:nvPr/>
        </p:nvSpPr>
        <p:spPr>
          <a:xfrm>
            <a:off x="4270248" y="2240280"/>
            <a:ext cx="3474720" cy="3657600"/>
          </a:xfrm>
          <a:prstGeom prst="roundRect">
            <a:avLst>
              <a:gd name="adj" fmla="val 2105"/>
            </a:avLst>
          </a:prstGeom>
          <a:solidFill>
            <a:schemeClr val="bg2"/>
          </a:solidFill>
          <a:ln w="12700">
            <a:solidFill>
              <a:schemeClr val="bg2"/>
            </a:solidFill>
            <a:prstDash val="solid"/>
          </a:ln>
        </p:spPr>
      </p:sp>
      <p:sp>
        <p:nvSpPr>
          <p:cNvPr id="11" name="Text 9"/>
          <p:cNvSpPr txBox="1"/>
          <p:nvPr/>
        </p:nvSpPr>
        <p:spPr>
          <a:xfrm>
            <a:off x="4498848" y="2468880"/>
            <a:ext cx="3063240" cy="329184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Site benchmarks need the 2100-12 and 2100-01 -&gt; 2100-07 changes explained</a:t>
            </a:r>
            <a:endParaRPr lang="en-US" sz="1400" dirty="0"/>
          </a:p>
          <a:p>
            <a:pPr marL="342900" indent="-342900">
              <a:spcAft>
                <a:spcPts val="600"/>
              </a:spcAft>
              <a:buSzPct val="100000"/>
              <a:buChar char="•"/>
            </a:pPr>
            <a:r>
              <a:rPr lang="en-US" sz="1400" dirty="0">
                <a:solidFill>
                  <a:schemeClr val="tx1"/>
                </a:solidFill>
              </a:rPr>
              <a:t>Real head count needs the ~269 vs ~138 gap explained</a:t>
            </a:r>
            <a:endParaRPr lang="en-US" sz="1400" dirty="0"/>
          </a:p>
          <a:p>
            <a:pPr marL="342900" indent="-342900">
              <a:spcAft>
                <a:spcPts val="600"/>
              </a:spcAft>
              <a:buSzPct val="100000"/>
              <a:buChar char="•"/>
            </a:pPr>
            <a:r>
              <a:rPr lang="en-US" sz="1400" dirty="0">
                <a:solidFill>
                  <a:schemeClr val="tx1"/>
                </a:solidFill>
              </a:rPr>
              <a:t>Billing needs codes 080 and 100 confirmed</a:t>
            </a:r>
            <a:endParaRPr lang="en-US" sz="1400" dirty="0"/>
          </a:p>
        </p:txBody>
      </p:sp>
      <p:sp>
        <p:nvSpPr>
          <p:cNvPr id="12" name="Shape 10"/>
          <p:cNvSpPr/>
          <p:nvPr/>
        </p:nvSpPr>
        <p:spPr>
          <a:xfrm>
            <a:off x="7991856" y="1600200"/>
            <a:ext cx="3474720" cy="640080"/>
          </a:xfrm>
          <a:prstGeom prst="rect">
            <a:avLst/>
          </a:prstGeom>
          <a:solidFill>
            <a:schemeClr val="accent3"/>
          </a:solidFill>
          <a:ln w="12700">
            <a:solidFill>
              <a:schemeClr val="accent3"/>
            </a:solidFill>
            <a:prstDash val="solid"/>
          </a:ln>
        </p:spPr>
      </p:sp>
      <p:sp>
        <p:nvSpPr>
          <p:cNvPr id="13" name="Text 11"/>
          <p:cNvSpPr txBox="1"/>
          <p:nvPr/>
        </p:nvSpPr>
        <p:spPr>
          <a:xfrm>
            <a:off x="8220456" y="1600200"/>
            <a:ext cx="3108960" cy="640080"/>
          </a:xfrm>
          <a:prstGeom prst="rect">
            <a:avLst/>
          </a:prstGeom>
          <a:noFill/>
          <a:ln/>
        </p:spPr>
        <p:txBody>
          <a:bodyPr wrap="square" lIns="0" tIns="0" rIns="0" bIns="0" rtlCol="0" anchor="ctr"/>
          <a:lstStyle/>
          <a:p>
            <a:pPr indent="0" marL="0">
              <a:buNone/>
            </a:pPr>
            <a:r>
              <a:rPr lang="en-US" sz="1700" b="1" dirty="0">
                <a:solidFill>
                  <a:schemeClr val="bg1"/>
                </a:solidFill>
              </a:rPr>
              <a:t>Data fixes (cheap)</a:t>
            </a:r>
            <a:endParaRPr lang="en-US" sz="1700" dirty="0"/>
          </a:p>
        </p:txBody>
      </p:sp>
      <p:sp>
        <p:nvSpPr>
          <p:cNvPr id="14" name="card"/>
          <p:cNvSpPr/>
          <p:nvPr/>
        </p:nvSpPr>
        <p:spPr>
          <a:xfrm>
            <a:off x="7991856" y="2240280"/>
            <a:ext cx="3474720" cy="3657600"/>
          </a:xfrm>
          <a:prstGeom prst="roundRect">
            <a:avLst>
              <a:gd name="adj" fmla="val 2105"/>
            </a:avLst>
          </a:prstGeom>
          <a:solidFill>
            <a:schemeClr val="bg2"/>
          </a:solidFill>
          <a:ln w="12700">
            <a:solidFill>
              <a:schemeClr val="bg2"/>
            </a:solidFill>
            <a:prstDash val="solid"/>
          </a:ln>
        </p:spPr>
      </p:sp>
      <p:sp>
        <p:nvSpPr>
          <p:cNvPr id="15" name="Text 13"/>
          <p:cNvSpPr txBox="1"/>
          <p:nvPr/>
        </p:nvSpPr>
        <p:spPr>
          <a:xfrm>
            <a:off x="8220456" y="2468880"/>
            <a:ext cx="3063240" cy="329184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tx1"/>
                </a:solidFill>
              </a:rPr>
              <a:t>Re-export the WMS log with pallet ids as text and a transaction id</a:t>
            </a:r>
            <a:endParaRPr lang="en-US" sz="1400" dirty="0"/>
          </a:p>
          <a:p>
            <a:pPr marL="342900" indent="-342900">
              <a:spcAft>
                <a:spcPts val="600"/>
              </a:spcAft>
              <a:buSzPct val="100000"/>
              <a:buChar char="•"/>
            </a:pPr>
            <a:r>
              <a:rPr lang="en-US" sz="1400" dirty="0">
                <a:solidFill>
                  <a:schemeClr val="tx1"/>
                </a:solidFill>
              </a:rPr>
              <a:t>Corrected conversion factors for 1,300+ items</a:t>
            </a:r>
            <a:endParaRPr lang="en-US" sz="1400" dirty="0"/>
          </a:p>
          <a:p>
            <a:pPr marL="342900" indent="-342900">
              <a:spcAft>
                <a:spcPts val="600"/>
              </a:spcAft>
              <a:buSzPct val="100000"/>
              <a:buChar char="•"/>
            </a:pPr>
            <a:r>
              <a:rPr lang="en-US" sz="1400" dirty="0">
                <a:solidFill>
                  <a:schemeClr val="tx1"/>
                </a:solidFill>
              </a:rPr>
              <a:t>Real credit limits; invoice-level receivables</a:t>
            </a:r>
            <a:endParaRPr lang="en-US" sz="14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515600" cy="1188720"/>
          </a:xfrm>
          <a:prstGeom prst="rect">
            <a:avLst/>
          </a:prstGeom>
          <a:noFill/>
          <a:ln/>
        </p:spPr>
        <p:txBody>
          <a:bodyPr wrap="square" lIns="0" tIns="0" rIns="0" bIns="0" rtlCol="0" anchor="b"/>
          <a:lstStyle/>
          <a:p>
            <a:pPr algn="l" indent="0" marL="0">
              <a:buNone/>
            </a:pPr>
            <a:r>
              <a:rPr lang="en-US" sz="4200" b="1" dirty="0">
                <a:solidFill>
                  <a:schemeClr val="bg1"/>
                </a:solidFill>
              </a:rPr>
              <a:t>How we simulated the data</a:t>
            </a:r>
            <a:endParaRPr lang="en-US" sz="4200" dirty="0"/>
          </a:p>
        </p:txBody>
      </p:sp>
      <p:sp>
        <p:nvSpPr>
          <p:cNvPr id="3" name="Text 0"/>
          <p:cNvSpPr/>
          <p:nvPr>
            <p:ph idx="101" type="body" hasCustomPrompt="1"/>
          </p:nvPr>
        </p:nvSpPr>
        <p:spPr>
          <a:xfrm>
            <a:off x="548640" y="3611880"/>
            <a:ext cx="10058400" cy="1005840"/>
          </a:xfrm>
          <a:prstGeom prst="rect">
            <a:avLst/>
          </a:prstGeom>
          <a:noFill/>
          <a:ln/>
        </p:spPr>
        <p:txBody>
          <a:bodyPr wrap="square" lIns="0" tIns="0" rIns="0" bIns="0" rtlCol="0" anchor="t"/>
          <a:lstStyle/>
          <a:p>
            <a:pPr algn="l" indent="0" marL="0">
              <a:buNone/>
            </a:pPr>
            <a:r>
              <a:rPr lang="en-US" sz="1900" dirty="0">
                <a:solidFill>
                  <a:schemeClr val="accent6"/>
                </a:solidFill>
              </a:rPr>
              <a:t>Every missing field filled by a stated rule or cited research, with a label and a low / base / high range</a:t>
            </a:r>
            <a:endParaRPr lang="en-US" sz="19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Every number carries a label</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So nothing simulated can be mistaken for Binzagr data</a:t>
            </a:r>
            <a:endParaRPr lang="en-US" sz="15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6766560" cy="914400"/>
        </p:xfrm>
        <a:graphic>
          <a:graphicData uri="http://schemas.openxmlformats.org/drawingml/2006/table">
            <a:tbl>
              <a:tblPr/>
              <a:tblGrid>
                <a:gridCol w="1188720"/>
                <a:gridCol w="3017520"/>
                <a:gridCol w="2560320"/>
              </a:tblGrid>
              <a:tr h="0">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Label</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Meaning</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Example</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Actual</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Binzagr data, cleaned</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Billable pallets loaded per month</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Inferred</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Derived from Binzagr data by a stated rule or model; no outside numbers</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Standard seconds per pick; client type; head count</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Researched</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A published figure, cited (40 sources)</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Expat levy SAR 800 a month; Eid al-Adha 27 May 2026</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Client</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A figure Binzagr stated, used only as a check</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Case rate SAR 0.50-0.80</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Simulated</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Computed from researched or assumed parameters, always low / base / high</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Paid hours; loaded cost; rate card; P&amp;L</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bl>
          </a:graphicData>
        </a:graphic>
      </p:graphicFrame>
      <p:sp>
        <p:nvSpPr>
          <p:cNvPr id="5" name="Text 2"/>
          <p:cNvSpPr txBox="1"/>
          <p:nvPr/>
        </p:nvSpPr>
        <p:spPr>
          <a:xfrm>
            <a:off x="7680960" y="1371600"/>
            <a:ext cx="3931920" cy="868680"/>
          </a:xfrm>
          <a:prstGeom prst="rect">
            <a:avLst/>
          </a:prstGeom>
          <a:noFill/>
          <a:ln/>
        </p:spPr>
        <p:txBody>
          <a:bodyPr wrap="square" lIns="0" tIns="0" rIns="0" bIns="0" rtlCol="0" anchor="b"/>
          <a:lstStyle/>
          <a:p>
            <a:pPr indent="0" marL="0">
              <a:buNone/>
            </a:pPr>
            <a:r>
              <a:rPr lang="en-US" sz="4000" b="1" dirty="0">
                <a:solidFill>
                  <a:schemeClr val="tx2"/>
                </a:solidFill>
              </a:rPr>
              <a:t>40</a:t>
            </a:r>
            <a:endParaRPr lang="en-US" sz="4000" dirty="0"/>
          </a:p>
        </p:txBody>
      </p:sp>
      <p:sp>
        <p:nvSpPr>
          <p:cNvPr id="6" name="Text 3"/>
          <p:cNvSpPr txBox="1"/>
          <p:nvPr/>
        </p:nvSpPr>
        <p:spPr>
          <a:xfrm>
            <a:off x="7680960" y="2286000"/>
            <a:ext cx="3931920" cy="868680"/>
          </a:xfrm>
          <a:prstGeom prst="rect">
            <a:avLst/>
          </a:prstGeom>
          <a:noFill/>
          <a:ln/>
        </p:spPr>
        <p:txBody>
          <a:bodyPr wrap="square" lIns="0" tIns="0" rIns="0" bIns="0" rtlCol="0" anchor="t"/>
          <a:lstStyle/>
          <a:p>
            <a:pPr indent="0" marL="0">
              <a:buNone/>
            </a:pPr>
            <a:r>
              <a:rPr lang="en-US" sz="1350" dirty="0">
                <a:solidFill>
                  <a:schemeClr val="tx1"/>
                </a:solidFill>
              </a:rPr>
              <a:t>sources: Saudi Labour Law, GOSI, wages, holidays, 3PL rates and margins, plus Binzagr's statements</a:t>
            </a:r>
            <a:endParaRPr lang="en-US" sz="1350" dirty="0"/>
          </a:p>
        </p:txBody>
      </p:sp>
      <p:sp>
        <p:nvSpPr>
          <p:cNvPr id="7" name="Text 4"/>
          <p:cNvSpPr txBox="1"/>
          <p:nvPr/>
        </p:nvSpPr>
        <p:spPr>
          <a:xfrm>
            <a:off x="7680960" y="3246120"/>
            <a:ext cx="3931920" cy="868680"/>
          </a:xfrm>
          <a:prstGeom prst="rect">
            <a:avLst/>
          </a:prstGeom>
          <a:noFill/>
          <a:ln/>
        </p:spPr>
        <p:txBody>
          <a:bodyPr wrap="square" lIns="0" tIns="0" rIns="0" bIns="0" rtlCol="0" anchor="b"/>
          <a:lstStyle/>
          <a:p>
            <a:pPr indent="0" marL="0">
              <a:buNone/>
            </a:pPr>
            <a:r>
              <a:rPr lang="en-US" sz="4000" b="1" dirty="0">
                <a:solidFill>
                  <a:schemeClr val="tx2"/>
                </a:solidFill>
              </a:rPr>
              <a:t>41</a:t>
            </a:r>
            <a:endParaRPr lang="en-US" sz="4000" dirty="0"/>
          </a:p>
        </p:txBody>
      </p:sp>
      <p:sp>
        <p:nvSpPr>
          <p:cNvPr id="8" name="Text 5"/>
          <p:cNvSpPr txBox="1"/>
          <p:nvPr/>
        </p:nvSpPr>
        <p:spPr>
          <a:xfrm>
            <a:off x="7680960" y="4160520"/>
            <a:ext cx="3931920" cy="868680"/>
          </a:xfrm>
          <a:prstGeom prst="rect">
            <a:avLst/>
          </a:prstGeom>
          <a:noFill/>
          <a:ln/>
        </p:spPr>
        <p:txBody>
          <a:bodyPr wrap="square" lIns="0" tIns="0" rIns="0" bIns="0" rtlCol="0" anchor="t"/>
          <a:lstStyle/>
          <a:p>
            <a:pPr indent="0" marL="0">
              <a:buNone/>
            </a:pPr>
            <a:r>
              <a:rPr lang="en-US" sz="1350" dirty="0">
                <a:solidFill>
                  <a:schemeClr val="tx1"/>
                </a:solidFill>
              </a:rPr>
              <a:t>parameters, each with a low / base / high value, a basis and a source</a:t>
            </a:r>
            <a:endParaRPr lang="en-US" sz="1350" dirty="0"/>
          </a:p>
        </p:txBody>
      </p:sp>
      <p:sp>
        <p:nvSpPr>
          <p:cNvPr id="9" name="Text 6"/>
          <p:cNvSpPr txBox="1"/>
          <p:nvPr/>
        </p:nvSpPr>
        <p:spPr>
          <a:xfrm>
            <a:off x="7680960" y="5120640"/>
            <a:ext cx="3931920" cy="640080"/>
          </a:xfrm>
          <a:prstGeom prst="rect">
            <a:avLst/>
          </a:prstGeom>
          <a:noFill/>
          <a:ln/>
        </p:spPr>
        <p:txBody>
          <a:bodyPr wrap="square" lIns="0" tIns="0" rIns="0" bIns="0" rtlCol="0" anchor="t"/>
          <a:lstStyle/>
          <a:p>
            <a:pPr indent="0" marL="0">
              <a:buNone/>
            </a:pPr>
            <a:r>
              <a:rPr lang="en-US" sz="1350" dirty="0">
                <a:solidFill>
                  <a:schemeClr val="accent5"/>
                </a:solidFill>
              </a:rPr>
              <a:t>26 simulated and inferred tables; 22 of 24 checks pass (2 information warnings).</a:t>
            </a:r>
            <a:endParaRPr lang="en-US" sz="13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From scans to a P&amp;L: the simulation chain</a:t>
            </a:r>
            <a:endParaRPr lang="en-US" sz="3000" dirty="0"/>
          </a:p>
        </p:txBody>
      </p:sp>
      <p:sp>
        <p:nvSpPr>
          <p:cNvPr id="3" name="Shape 1"/>
          <p:cNvSpPr/>
          <p:nvPr/>
        </p:nvSpPr>
        <p:spPr>
          <a:xfrm>
            <a:off x="548640" y="1417320"/>
            <a:ext cx="457200" cy="457200"/>
          </a:xfrm>
          <a:prstGeom prst="ellipse">
            <a:avLst/>
          </a:prstGeom>
          <a:solidFill>
            <a:schemeClr val="accent3"/>
          </a:solidFill>
          <a:ln w="12700">
            <a:solidFill>
              <a:schemeClr val="accent3"/>
            </a:solidFill>
            <a:prstDash val="solid"/>
          </a:ln>
        </p:spPr>
      </p:sp>
      <p:sp>
        <p:nvSpPr>
          <p:cNvPr id="4" name="Text 2"/>
          <p:cNvSpPr txBox="1"/>
          <p:nvPr/>
        </p:nvSpPr>
        <p:spPr>
          <a:xfrm>
            <a:off x="548640" y="14173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5" name="Text 3"/>
          <p:cNvSpPr txBox="1"/>
          <p:nvPr/>
        </p:nvSpPr>
        <p:spPr>
          <a:xfrm>
            <a:off x="1188720" y="1325880"/>
            <a:ext cx="1920240" cy="685800"/>
          </a:xfrm>
          <a:prstGeom prst="rect">
            <a:avLst/>
          </a:prstGeom>
          <a:noFill/>
          <a:ln/>
        </p:spPr>
        <p:txBody>
          <a:bodyPr wrap="square" lIns="0" tIns="0" rIns="0" bIns="0" rtlCol="0" anchor="ctr"/>
          <a:lstStyle/>
          <a:p>
            <a:pPr indent="0" marL="0">
              <a:buNone/>
            </a:pPr>
            <a:r>
              <a:rPr lang="en-US" sz="1600" b="1" dirty="0">
                <a:solidFill>
                  <a:schemeClr val="tx2"/>
                </a:solidFill>
              </a:rPr>
              <a:t>Sessions</a:t>
            </a:r>
            <a:endParaRPr lang="en-US" sz="1600" dirty="0"/>
          </a:p>
        </p:txBody>
      </p:sp>
      <p:sp>
        <p:nvSpPr>
          <p:cNvPr id="6" name="Text 4"/>
          <p:cNvSpPr txBox="1"/>
          <p:nvPr/>
        </p:nvSpPr>
        <p:spPr>
          <a:xfrm>
            <a:off x="3200400" y="1325880"/>
            <a:ext cx="5760720" cy="685800"/>
          </a:xfrm>
          <a:prstGeom prst="rect">
            <a:avLst/>
          </a:prstGeom>
          <a:noFill/>
          <a:ln/>
        </p:spPr>
        <p:txBody>
          <a:bodyPr wrap="square" lIns="0" tIns="0" rIns="0" bIns="0" rtlCol="0" anchor="ctr"/>
          <a:lstStyle/>
          <a:p>
            <a:pPr indent="0" marL="0">
              <a:buNone/>
            </a:pPr>
            <a:r>
              <a:rPr lang="en-US" sz="1350" dirty="0">
                <a:solidFill>
                  <a:schemeClr val="tx1"/>
                </a:solidFill>
              </a:rPr>
              <a:t>A person's scans grouped; more than 6 h without a scan starts a new session</a:t>
            </a:r>
            <a:endParaRPr lang="en-US" sz="1350" dirty="0"/>
          </a:p>
        </p:txBody>
      </p:sp>
      <p:sp>
        <p:nvSpPr>
          <p:cNvPr id="7" name="card"/>
          <p:cNvSpPr/>
          <p:nvPr/>
        </p:nvSpPr>
        <p:spPr>
          <a:xfrm>
            <a:off x="8778240" y="1371600"/>
            <a:ext cx="2834640" cy="594360"/>
          </a:xfrm>
          <a:prstGeom prst="roundRect">
            <a:avLst>
              <a:gd name="adj" fmla="val 12308"/>
            </a:avLst>
          </a:prstGeom>
          <a:solidFill>
            <a:schemeClr val="bg2"/>
          </a:solidFill>
          <a:ln w="12700">
            <a:solidFill>
              <a:schemeClr val="bg2"/>
            </a:solidFill>
            <a:prstDash val="solid"/>
          </a:ln>
        </p:spPr>
      </p:sp>
      <p:sp>
        <p:nvSpPr>
          <p:cNvPr id="8" name="Text 6"/>
          <p:cNvSpPr txBox="1"/>
          <p:nvPr/>
        </p:nvSpPr>
        <p:spPr>
          <a:xfrm>
            <a:off x="8915400" y="1371600"/>
            <a:ext cx="2606040" cy="594360"/>
          </a:xfrm>
          <a:prstGeom prst="rect">
            <a:avLst/>
          </a:prstGeom>
          <a:noFill/>
          <a:ln/>
        </p:spPr>
        <p:txBody>
          <a:bodyPr wrap="square" lIns="0" tIns="0" rIns="0" bIns="0" rtlCol="0" anchor="ctr"/>
          <a:lstStyle/>
          <a:p>
            <a:pPr indent="0" marL="0">
              <a:buNone/>
            </a:pPr>
            <a:r>
              <a:rPr lang="en-US" sz="1350" b="1" dirty="0">
                <a:solidFill>
                  <a:schemeClr val="accent3"/>
                </a:solidFill>
              </a:rPr>
              <a:t>23,589 person sessions</a:t>
            </a:r>
            <a:endParaRPr lang="en-US" sz="1350" dirty="0"/>
          </a:p>
        </p:txBody>
      </p:sp>
      <p:sp>
        <p:nvSpPr>
          <p:cNvPr id="9" name="Shape 7"/>
          <p:cNvSpPr/>
          <p:nvPr/>
        </p:nvSpPr>
        <p:spPr>
          <a:xfrm>
            <a:off x="548640" y="2221992"/>
            <a:ext cx="457200" cy="457200"/>
          </a:xfrm>
          <a:prstGeom prst="ellipse">
            <a:avLst/>
          </a:prstGeom>
          <a:solidFill>
            <a:schemeClr val="accent3"/>
          </a:solidFill>
          <a:ln w="12700">
            <a:solidFill>
              <a:schemeClr val="accent3"/>
            </a:solidFill>
            <a:prstDash val="solid"/>
          </a:ln>
        </p:spPr>
      </p:sp>
      <p:sp>
        <p:nvSpPr>
          <p:cNvPr id="10" name="Text 8"/>
          <p:cNvSpPr txBox="1"/>
          <p:nvPr/>
        </p:nvSpPr>
        <p:spPr>
          <a:xfrm>
            <a:off x="548640" y="2221992"/>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 9"/>
          <p:cNvSpPr txBox="1"/>
          <p:nvPr/>
        </p:nvSpPr>
        <p:spPr>
          <a:xfrm>
            <a:off x="1188720" y="2130552"/>
            <a:ext cx="1920240" cy="685800"/>
          </a:xfrm>
          <a:prstGeom prst="rect">
            <a:avLst/>
          </a:prstGeom>
          <a:noFill/>
          <a:ln/>
        </p:spPr>
        <p:txBody>
          <a:bodyPr wrap="square" lIns="0" tIns="0" rIns="0" bIns="0" rtlCol="0" anchor="ctr"/>
          <a:lstStyle/>
          <a:p>
            <a:pPr indent="0" marL="0">
              <a:buNone/>
            </a:pPr>
            <a:r>
              <a:rPr lang="en-US" sz="1600" b="1" dirty="0">
                <a:solidFill>
                  <a:schemeClr val="tx2"/>
                </a:solidFill>
              </a:rPr>
              <a:t>Paid time</a:t>
            </a:r>
            <a:endParaRPr lang="en-US" sz="1600" dirty="0"/>
          </a:p>
        </p:txBody>
      </p:sp>
      <p:sp>
        <p:nvSpPr>
          <p:cNvPr id="12" name="Text 10"/>
          <p:cNvSpPr txBox="1"/>
          <p:nvPr/>
        </p:nvSpPr>
        <p:spPr>
          <a:xfrm>
            <a:off x="3200400" y="2130552"/>
            <a:ext cx="5760720" cy="685800"/>
          </a:xfrm>
          <a:prstGeom prst="rect">
            <a:avLst/>
          </a:prstGeom>
          <a:noFill/>
          <a:ln/>
        </p:spPr>
        <p:txBody>
          <a:bodyPr wrap="square" lIns="0" tIns="0" rIns="0" bIns="0" rtlCol="0" anchor="ctr"/>
          <a:lstStyle/>
          <a:p>
            <a:pPr indent="0" marL="0">
              <a:buNone/>
            </a:pPr>
            <a:r>
              <a:rPr lang="en-US" sz="1350" dirty="0">
                <a:solidFill>
                  <a:schemeClr val="tx1"/>
                </a:solidFill>
              </a:rPr>
              <a:t>Saudi Labour Law: 8 h (6 h in Ramadan), 30-min break, overtime to 12 h, &gt;12 h = two people</a:t>
            </a:r>
            <a:endParaRPr lang="en-US" sz="1350" dirty="0"/>
          </a:p>
        </p:txBody>
      </p:sp>
      <p:sp>
        <p:nvSpPr>
          <p:cNvPr id="13" name="card"/>
          <p:cNvSpPr/>
          <p:nvPr/>
        </p:nvSpPr>
        <p:spPr>
          <a:xfrm>
            <a:off x="8778240" y="2176272"/>
            <a:ext cx="2834640" cy="594360"/>
          </a:xfrm>
          <a:prstGeom prst="roundRect">
            <a:avLst>
              <a:gd name="adj" fmla="val 12308"/>
            </a:avLst>
          </a:prstGeom>
          <a:solidFill>
            <a:schemeClr val="bg2"/>
          </a:solidFill>
          <a:ln w="12700">
            <a:solidFill>
              <a:schemeClr val="bg2"/>
            </a:solidFill>
            <a:prstDash val="solid"/>
          </a:ln>
        </p:spPr>
      </p:sp>
      <p:sp>
        <p:nvSpPr>
          <p:cNvPr id="14" name="Text 12"/>
          <p:cNvSpPr txBox="1"/>
          <p:nvPr/>
        </p:nvSpPr>
        <p:spPr>
          <a:xfrm>
            <a:off x="8915400" y="2176272"/>
            <a:ext cx="2606040" cy="594360"/>
          </a:xfrm>
          <a:prstGeom prst="rect">
            <a:avLst/>
          </a:prstGeom>
          <a:noFill/>
          <a:ln/>
        </p:spPr>
        <p:txBody>
          <a:bodyPr wrap="square" lIns="0" tIns="0" rIns="0" bIns="0" rtlCol="0" anchor="ctr"/>
          <a:lstStyle/>
          <a:p>
            <a:pPr indent="0" marL="0">
              <a:buNone/>
            </a:pPr>
            <a:r>
              <a:rPr lang="en-US" sz="1350" b="1" dirty="0">
                <a:solidFill>
                  <a:schemeClr val="accent3"/>
                </a:solidFill>
              </a:rPr>
              <a:t>186,380 h on scan days</a:t>
            </a:r>
            <a:endParaRPr lang="en-US" sz="1350" dirty="0"/>
          </a:p>
        </p:txBody>
      </p:sp>
      <p:sp>
        <p:nvSpPr>
          <p:cNvPr id="15" name="Shape 13"/>
          <p:cNvSpPr/>
          <p:nvPr/>
        </p:nvSpPr>
        <p:spPr>
          <a:xfrm>
            <a:off x="548640" y="3026664"/>
            <a:ext cx="457200" cy="457200"/>
          </a:xfrm>
          <a:prstGeom prst="ellipse">
            <a:avLst/>
          </a:prstGeom>
          <a:solidFill>
            <a:schemeClr val="accent3"/>
          </a:solidFill>
          <a:ln w="12700">
            <a:solidFill>
              <a:schemeClr val="accent3"/>
            </a:solidFill>
            <a:prstDash val="solid"/>
          </a:ln>
        </p:spPr>
      </p:sp>
      <p:sp>
        <p:nvSpPr>
          <p:cNvPr id="16" name="Text 14"/>
          <p:cNvSpPr txBox="1"/>
          <p:nvPr/>
        </p:nvSpPr>
        <p:spPr>
          <a:xfrm>
            <a:off x="548640" y="3026664"/>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7" name="Text 15"/>
          <p:cNvSpPr txBox="1"/>
          <p:nvPr/>
        </p:nvSpPr>
        <p:spPr>
          <a:xfrm>
            <a:off x="1188720" y="2935224"/>
            <a:ext cx="1920240" cy="685800"/>
          </a:xfrm>
          <a:prstGeom prst="rect">
            <a:avLst/>
          </a:prstGeom>
          <a:noFill/>
          <a:ln/>
        </p:spPr>
        <p:txBody>
          <a:bodyPr wrap="square" lIns="0" tIns="0" rIns="0" bIns="0" rtlCol="0" anchor="ctr"/>
          <a:lstStyle/>
          <a:p>
            <a:pPr indent="0" marL="0">
              <a:buNone/>
            </a:pPr>
            <a:r>
              <a:rPr lang="en-US" sz="1600" b="1" dirty="0">
                <a:solidFill>
                  <a:schemeClr val="tx2"/>
                </a:solidFill>
              </a:rPr>
              <a:t>Head count</a:t>
            </a:r>
            <a:endParaRPr lang="en-US" sz="1600" dirty="0"/>
          </a:p>
        </p:txBody>
      </p:sp>
      <p:sp>
        <p:nvSpPr>
          <p:cNvPr id="18" name="Text 16"/>
          <p:cNvSpPr txBox="1"/>
          <p:nvPr/>
        </p:nvSpPr>
        <p:spPr>
          <a:xfrm>
            <a:off x="3200400" y="2935224"/>
            <a:ext cx="5760720" cy="685800"/>
          </a:xfrm>
          <a:prstGeom prst="rect">
            <a:avLst/>
          </a:prstGeom>
          <a:noFill/>
          <a:ln/>
        </p:spPr>
        <p:txBody>
          <a:bodyPr wrap="square" lIns="0" tIns="0" rIns="0" bIns="0" rtlCol="0" anchor="ctr"/>
          <a:lstStyle/>
          <a:p>
            <a:pPr indent="0" marL="0">
              <a:buNone/>
            </a:pPr>
            <a:r>
              <a:rPr lang="en-US" sz="1350" dirty="0">
                <a:solidFill>
                  <a:schemeClr val="tx1"/>
                </a:solidFill>
              </a:rPr>
              <a:t>Employment spell per person; payroll people paid on days they do not scan</a:t>
            </a:r>
            <a:endParaRPr lang="en-US" sz="1350" dirty="0"/>
          </a:p>
        </p:txBody>
      </p:sp>
      <p:sp>
        <p:nvSpPr>
          <p:cNvPr id="19" name="card"/>
          <p:cNvSpPr/>
          <p:nvPr/>
        </p:nvSpPr>
        <p:spPr>
          <a:xfrm>
            <a:off x="8778240" y="2980944"/>
            <a:ext cx="2834640" cy="594360"/>
          </a:xfrm>
          <a:prstGeom prst="roundRect">
            <a:avLst>
              <a:gd name="adj" fmla="val 12308"/>
            </a:avLst>
          </a:prstGeom>
          <a:solidFill>
            <a:schemeClr val="bg2"/>
          </a:solidFill>
          <a:ln w="12700">
            <a:solidFill>
              <a:schemeClr val="bg2"/>
            </a:solidFill>
            <a:prstDash val="solid"/>
          </a:ln>
        </p:spPr>
      </p:sp>
      <p:sp>
        <p:nvSpPr>
          <p:cNvPr id="20" name="Text 18"/>
          <p:cNvSpPr txBox="1"/>
          <p:nvPr/>
        </p:nvSpPr>
        <p:spPr>
          <a:xfrm>
            <a:off x="8915400" y="2980944"/>
            <a:ext cx="2606040" cy="594360"/>
          </a:xfrm>
          <a:prstGeom prst="rect">
            <a:avLst/>
          </a:prstGeom>
          <a:noFill/>
          <a:ln/>
        </p:spPr>
        <p:txBody>
          <a:bodyPr wrap="square" lIns="0" tIns="0" rIns="0" bIns="0" rtlCol="0" anchor="ctr"/>
          <a:lstStyle/>
          <a:p>
            <a:pPr indent="0" marL="0">
              <a:buNone/>
            </a:pPr>
            <a:r>
              <a:rPr lang="en-US" sz="1350" b="1" dirty="0">
                <a:solidFill>
                  <a:schemeClr val="accent3"/>
                </a:solidFill>
              </a:rPr>
              <a:t>245,194 h = 161 FTE</a:t>
            </a:r>
            <a:endParaRPr lang="en-US" sz="1350" dirty="0"/>
          </a:p>
        </p:txBody>
      </p:sp>
      <p:sp>
        <p:nvSpPr>
          <p:cNvPr id="21" name="Shape 19"/>
          <p:cNvSpPr/>
          <p:nvPr/>
        </p:nvSpPr>
        <p:spPr>
          <a:xfrm>
            <a:off x="548640" y="3831336"/>
            <a:ext cx="457200" cy="457200"/>
          </a:xfrm>
          <a:prstGeom prst="ellipse">
            <a:avLst/>
          </a:prstGeom>
          <a:solidFill>
            <a:schemeClr val="accent3"/>
          </a:solidFill>
          <a:ln w="12700">
            <a:solidFill>
              <a:schemeClr val="accent3"/>
            </a:solidFill>
            <a:prstDash val="solid"/>
          </a:ln>
        </p:spPr>
      </p:sp>
      <p:sp>
        <p:nvSpPr>
          <p:cNvPr id="22" name="Text 20"/>
          <p:cNvSpPr txBox="1"/>
          <p:nvPr/>
        </p:nvSpPr>
        <p:spPr>
          <a:xfrm>
            <a:off x="548640" y="3831336"/>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3" name="Text 21"/>
          <p:cNvSpPr txBox="1"/>
          <p:nvPr/>
        </p:nvSpPr>
        <p:spPr>
          <a:xfrm>
            <a:off x="1188720" y="3739896"/>
            <a:ext cx="1920240" cy="685800"/>
          </a:xfrm>
          <a:prstGeom prst="rect">
            <a:avLst/>
          </a:prstGeom>
          <a:noFill/>
          <a:ln/>
        </p:spPr>
        <p:txBody>
          <a:bodyPr wrap="square" lIns="0" tIns="0" rIns="0" bIns="0" rtlCol="0" anchor="ctr"/>
          <a:lstStyle/>
          <a:p>
            <a:pPr indent="0" marL="0">
              <a:buNone/>
            </a:pPr>
            <a:r>
              <a:rPr lang="en-US" sz="1600" b="1" dirty="0">
                <a:solidFill>
                  <a:schemeClr val="tx2"/>
                </a:solidFill>
              </a:rPr>
              <a:t>Loaded cost</a:t>
            </a:r>
            <a:endParaRPr lang="en-US" sz="1600" dirty="0"/>
          </a:p>
        </p:txBody>
      </p:sp>
      <p:sp>
        <p:nvSpPr>
          <p:cNvPr id="24" name="Text 22"/>
          <p:cNvSpPr txBox="1"/>
          <p:nvPr/>
        </p:nvSpPr>
        <p:spPr>
          <a:xfrm>
            <a:off x="3200400" y="3739896"/>
            <a:ext cx="5760720" cy="685800"/>
          </a:xfrm>
          <a:prstGeom prst="rect">
            <a:avLst/>
          </a:prstGeom>
          <a:noFill/>
          <a:ln/>
        </p:spPr>
        <p:txBody>
          <a:bodyPr wrap="square" lIns="0" tIns="0" rIns="0" bIns="0" rtlCol="0" anchor="ctr"/>
          <a:lstStyle/>
          <a:p>
            <a:pPr indent="0" marL="0">
              <a:buNone/>
            </a:pPr>
            <a:r>
              <a:rPr lang="en-US" sz="1350" dirty="0">
                <a:solidFill>
                  <a:schemeClr val="tx1"/>
                </a:solidFill>
              </a:rPr>
              <a:t>Wage + GOSI + levy + iqama + insurance + end of service, by WMS role</a:t>
            </a:r>
            <a:endParaRPr lang="en-US" sz="1350" dirty="0"/>
          </a:p>
        </p:txBody>
      </p:sp>
      <p:sp>
        <p:nvSpPr>
          <p:cNvPr id="25" name="card"/>
          <p:cNvSpPr/>
          <p:nvPr/>
        </p:nvSpPr>
        <p:spPr>
          <a:xfrm>
            <a:off x="8778240" y="3785616"/>
            <a:ext cx="2834640" cy="594360"/>
          </a:xfrm>
          <a:prstGeom prst="roundRect">
            <a:avLst>
              <a:gd name="adj" fmla="val 12308"/>
            </a:avLst>
          </a:prstGeom>
          <a:solidFill>
            <a:schemeClr val="bg2"/>
          </a:solidFill>
          <a:ln w="12700">
            <a:solidFill>
              <a:schemeClr val="bg2"/>
            </a:solidFill>
            <a:prstDash val="solid"/>
          </a:ln>
        </p:spPr>
      </p:sp>
      <p:sp>
        <p:nvSpPr>
          <p:cNvPr id="26" name="Text 24"/>
          <p:cNvSpPr txBox="1"/>
          <p:nvPr/>
        </p:nvSpPr>
        <p:spPr>
          <a:xfrm>
            <a:off x="8915400" y="3785616"/>
            <a:ext cx="2606040" cy="594360"/>
          </a:xfrm>
          <a:prstGeom prst="rect">
            <a:avLst/>
          </a:prstGeom>
          <a:noFill/>
          <a:ln/>
        </p:spPr>
        <p:txBody>
          <a:bodyPr wrap="square" lIns="0" tIns="0" rIns="0" bIns="0" rtlCol="0" anchor="ctr"/>
          <a:lstStyle/>
          <a:p>
            <a:pPr indent="0" marL="0">
              <a:buNone/>
            </a:pPr>
            <a:r>
              <a:rPr lang="en-US" sz="1350" b="1" dirty="0">
                <a:solidFill>
                  <a:schemeClr val="accent3"/>
                </a:solidFill>
              </a:rPr>
              <a:t>SAR 23.86 / h tally clerk</a:t>
            </a:r>
            <a:endParaRPr lang="en-US" sz="1350" dirty="0"/>
          </a:p>
        </p:txBody>
      </p:sp>
      <p:sp>
        <p:nvSpPr>
          <p:cNvPr id="27" name="Shape 25"/>
          <p:cNvSpPr/>
          <p:nvPr/>
        </p:nvSpPr>
        <p:spPr>
          <a:xfrm>
            <a:off x="548640" y="4636008"/>
            <a:ext cx="457200" cy="457200"/>
          </a:xfrm>
          <a:prstGeom prst="ellipse">
            <a:avLst/>
          </a:prstGeom>
          <a:solidFill>
            <a:schemeClr val="accent3"/>
          </a:solidFill>
          <a:ln w="12700">
            <a:solidFill>
              <a:schemeClr val="accent3"/>
            </a:solidFill>
            <a:prstDash val="solid"/>
          </a:ln>
        </p:spPr>
      </p:sp>
      <p:sp>
        <p:nvSpPr>
          <p:cNvPr id="28" name="Text 26"/>
          <p:cNvSpPr txBox="1"/>
          <p:nvPr/>
        </p:nvSpPr>
        <p:spPr>
          <a:xfrm>
            <a:off x="548640" y="4636008"/>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9" name="Text 27"/>
          <p:cNvSpPr txBox="1"/>
          <p:nvPr/>
        </p:nvSpPr>
        <p:spPr>
          <a:xfrm>
            <a:off x="1188720" y="4544568"/>
            <a:ext cx="1920240" cy="685800"/>
          </a:xfrm>
          <a:prstGeom prst="rect">
            <a:avLst/>
          </a:prstGeom>
          <a:noFill/>
          <a:ln/>
        </p:spPr>
        <p:txBody>
          <a:bodyPr wrap="square" lIns="0" tIns="0" rIns="0" bIns="0" rtlCol="0" anchor="ctr"/>
          <a:lstStyle/>
          <a:p>
            <a:pPr indent="0" marL="0">
              <a:buNone/>
            </a:pPr>
            <a:r>
              <a:rPr lang="en-US" sz="1600" b="1" dirty="0">
                <a:solidFill>
                  <a:schemeClr val="tx2"/>
                </a:solidFill>
              </a:rPr>
              <a:t>Standards</a:t>
            </a:r>
            <a:endParaRPr lang="en-US" sz="1600" dirty="0"/>
          </a:p>
        </p:txBody>
      </p:sp>
      <p:sp>
        <p:nvSpPr>
          <p:cNvPr id="30" name="Text 28"/>
          <p:cNvSpPr txBox="1"/>
          <p:nvPr/>
        </p:nvSpPr>
        <p:spPr>
          <a:xfrm>
            <a:off x="3200400" y="4544568"/>
            <a:ext cx="5760720" cy="685800"/>
          </a:xfrm>
          <a:prstGeom prst="rect">
            <a:avLst/>
          </a:prstGeom>
          <a:noFill/>
          <a:ln/>
        </p:spPr>
        <p:txBody>
          <a:bodyPr wrap="square" lIns="0" tIns="0" rIns="0" bIns="0" rtlCol="0" anchor="ctr"/>
          <a:lstStyle/>
          <a:p>
            <a:pPr indent="0" marL="0">
              <a:buNone/>
            </a:pPr>
            <a:r>
              <a:rPr lang="en-US" sz="1350" dirty="0">
                <a:solidFill>
                  <a:schemeClr val="tx1"/>
                </a:solidFill>
              </a:rPr>
              <a:t>P50 cycle time by activity and line size; target = top quartile of own shifts</a:t>
            </a:r>
            <a:endParaRPr lang="en-US" sz="1350" dirty="0"/>
          </a:p>
        </p:txBody>
      </p:sp>
      <p:sp>
        <p:nvSpPr>
          <p:cNvPr id="31" name="card"/>
          <p:cNvSpPr/>
          <p:nvPr/>
        </p:nvSpPr>
        <p:spPr>
          <a:xfrm>
            <a:off x="8778240" y="4590288"/>
            <a:ext cx="2834640" cy="594360"/>
          </a:xfrm>
          <a:prstGeom prst="roundRect">
            <a:avLst>
              <a:gd name="adj" fmla="val 12308"/>
            </a:avLst>
          </a:prstGeom>
          <a:solidFill>
            <a:schemeClr val="bg2"/>
          </a:solidFill>
          <a:ln w="12700">
            <a:solidFill>
              <a:schemeClr val="bg2"/>
            </a:solidFill>
            <a:prstDash val="solid"/>
          </a:ln>
        </p:spPr>
      </p:sp>
      <p:sp>
        <p:nvSpPr>
          <p:cNvPr id="32" name="Text 30"/>
          <p:cNvSpPr txBox="1"/>
          <p:nvPr/>
        </p:nvSpPr>
        <p:spPr>
          <a:xfrm>
            <a:off x="8915400" y="4590288"/>
            <a:ext cx="2606040" cy="594360"/>
          </a:xfrm>
          <a:prstGeom prst="rect">
            <a:avLst/>
          </a:prstGeom>
          <a:noFill/>
          <a:ln/>
        </p:spPr>
        <p:txBody>
          <a:bodyPr wrap="square" lIns="0" tIns="0" rIns="0" bIns="0" rtlCol="0" anchor="ctr"/>
          <a:lstStyle/>
          <a:p>
            <a:pPr indent="0" marL="0">
              <a:buNone/>
            </a:pPr>
            <a:r>
              <a:rPr lang="en-US" sz="1350" b="1" dirty="0">
                <a:solidFill>
                  <a:schemeClr val="accent3"/>
                </a:solidFill>
              </a:rPr>
              <a:t>26,082 recoverable h / yr</a:t>
            </a:r>
            <a:endParaRPr lang="en-US" sz="1350" dirty="0"/>
          </a:p>
        </p:txBody>
      </p:sp>
      <p:sp>
        <p:nvSpPr>
          <p:cNvPr id="33" name="Shape 31"/>
          <p:cNvSpPr/>
          <p:nvPr/>
        </p:nvSpPr>
        <p:spPr>
          <a:xfrm>
            <a:off x="548640" y="5440680"/>
            <a:ext cx="457200" cy="457200"/>
          </a:xfrm>
          <a:prstGeom prst="ellipse">
            <a:avLst/>
          </a:prstGeom>
          <a:solidFill>
            <a:schemeClr val="accent3"/>
          </a:solidFill>
          <a:ln w="12700">
            <a:solidFill>
              <a:schemeClr val="accent3"/>
            </a:solidFill>
            <a:prstDash val="solid"/>
          </a:ln>
        </p:spPr>
      </p:sp>
      <p:sp>
        <p:nvSpPr>
          <p:cNvPr id="34" name="Text 32"/>
          <p:cNvSpPr txBox="1"/>
          <p:nvPr/>
        </p:nvSpPr>
        <p:spPr>
          <a:xfrm>
            <a:off x="548640" y="54406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5" name="Text 33"/>
          <p:cNvSpPr txBox="1"/>
          <p:nvPr/>
        </p:nvSpPr>
        <p:spPr>
          <a:xfrm>
            <a:off x="1188720" y="5349240"/>
            <a:ext cx="1920240" cy="685800"/>
          </a:xfrm>
          <a:prstGeom prst="rect">
            <a:avLst/>
          </a:prstGeom>
          <a:noFill/>
          <a:ln/>
        </p:spPr>
        <p:txBody>
          <a:bodyPr wrap="square" lIns="0" tIns="0" rIns="0" bIns="0" rtlCol="0" anchor="ctr"/>
          <a:lstStyle/>
          <a:p>
            <a:pPr indent="0" marL="0">
              <a:buNone/>
            </a:pPr>
            <a:r>
              <a:rPr lang="en-US" sz="1600" b="1" dirty="0">
                <a:solidFill>
                  <a:schemeClr val="tx2"/>
                </a:solidFill>
              </a:rPr>
              <a:t>P&amp;L and range</a:t>
            </a:r>
            <a:endParaRPr lang="en-US" sz="1600" dirty="0"/>
          </a:p>
        </p:txBody>
      </p:sp>
      <p:sp>
        <p:nvSpPr>
          <p:cNvPr id="36" name="Text 34"/>
          <p:cNvSpPr txBox="1"/>
          <p:nvPr/>
        </p:nvSpPr>
        <p:spPr>
          <a:xfrm>
            <a:off x="3200400" y="5349240"/>
            <a:ext cx="5760720" cy="685800"/>
          </a:xfrm>
          <a:prstGeom prst="rect">
            <a:avLst/>
          </a:prstGeom>
          <a:noFill/>
          <a:ln/>
        </p:spPr>
        <p:txBody>
          <a:bodyPr wrap="square" lIns="0" tIns="0" rIns="0" bIns="0" rtlCol="0" anchor="ctr"/>
          <a:lstStyle/>
          <a:p>
            <a:pPr indent="0" marL="0">
              <a:buNone/>
            </a:pPr>
            <a:r>
              <a:rPr lang="en-US" sz="1350" dirty="0">
                <a:solidFill>
                  <a:schemeClr val="tx1"/>
                </a:solidFill>
              </a:rPr>
              <a:t>Cost-recovery rate card; 6.5% margin by construction; 5,000 Monte Carlo draws</a:t>
            </a:r>
            <a:endParaRPr lang="en-US" sz="1350" dirty="0"/>
          </a:p>
        </p:txBody>
      </p:sp>
      <p:sp>
        <p:nvSpPr>
          <p:cNvPr id="37" name="card"/>
          <p:cNvSpPr/>
          <p:nvPr/>
        </p:nvSpPr>
        <p:spPr>
          <a:xfrm>
            <a:off x="8778240" y="5394960"/>
            <a:ext cx="2834640" cy="594360"/>
          </a:xfrm>
          <a:prstGeom prst="roundRect">
            <a:avLst>
              <a:gd name="adj" fmla="val 12308"/>
            </a:avLst>
          </a:prstGeom>
          <a:solidFill>
            <a:schemeClr val="bg2"/>
          </a:solidFill>
          <a:ln w="12700">
            <a:solidFill>
              <a:schemeClr val="bg2"/>
            </a:solidFill>
            <a:prstDash val="solid"/>
          </a:ln>
        </p:spPr>
      </p:sp>
      <p:sp>
        <p:nvSpPr>
          <p:cNvPr id="38" name="Text 36"/>
          <p:cNvSpPr txBox="1"/>
          <p:nvPr/>
        </p:nvSpPr>
        <p:spPr>
          <a:xfrm>
            <a:off x="8915400" y="5394960"/>
            <a:ext cx="2606040" cy="594360"/>
          </a:xfrm>
          <a:prstGeom prst="rect">
            <a:avLst/>
          </a:prstGeom>
          <a:noFill/>
          <a:ln/>
        </p:spPr>
        <p:txBody>
          <a:bodyPr wrap="square" lIns="0" tIns="0" rIns="0" bIns="0" rtlCol="0" anchor="ctr"/>
          <a:lstStyle/>
          <a:p>
            <a:pPr indent="0" marL="0">
              <a:buNone/>
            </a:pPr>
            <a:r>
              <a:rPr lang="en-US" sz="1350" b="1" dirty="0">
                <a:solidFill>
                  <a:schemeClr val="accent3"/>
                </a:solidFill>
              </a:rPr>
              <a:t>SAR 639k (492k-806k)</a:t>
            </a:r>
            <a:endParaRPr lang="en-US" sz="13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Loaded labour cost: what one expat operative costs</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Researched build-up, base case, SAR per month</a:t>
            </a:r>
            <a:endParaRPr lang="en-US" sz="1500" dirty="0"/>
          </a:p>
        </p:txBody>
      </p:sp>
      <p:graphicFrame>
        <p:nvGraphicFramePr>
          <p:cNvPr id="4" name="Chart 0" descr=""/>
          <p:cNvGraphicFramePr/>
          <p:nvPr/>
        </p:nvGraphicFramePr>
        <p:xfrm>
          <a:off x="548640" y="1417320"/>
          <a:ext cx="6675120" cy="4754880"/>
        </p:xfrm>
        <a:graphic xmlns:a="http://schemas.openxmlformats.org/drawingml/2006/main">
          <a:graphicData uri="http://schemas.openxmlformats.org/drawingml/2006/chart">
            <c:chart xmlns:c="http://schemas.openxmlformats.org/drawingml/2006/chart" r:id="rId1"/>
          </a:graphicData>
        </a:graphic>
      </p:graphicFrame>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7498080" y="1463040"/>
          <a:ext cx="4114800" cy="914400"/>
        </p:xfrm>
        <a:graphic>
          <a:graphicData uri="http://schemas.openxmlformats.org/drawingml/2006/table">
            <a:tbl>
              <a:tblPr/>
              <a:tblGrid>
                <a:gridCol w="1783080"/>
                <a:gridCol w="777240"/>
                <a:gridCol w="777240"/>
                <a:gridCol w="777240"/>
              </a:tblGrid>
              <a:tr h="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Role (WMS menu)</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Low</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Base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High</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Tally clerk / operative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16.25</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23.86</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31.81</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Storekeeper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16.83</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24.43</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32.85</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Warehouse manager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30.69</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51.25</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83.87</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bl>
          </a:graphicData>
        </a:graphic>
      </p:graphicFrame>
      <p:sp>
        <p:nvSpPr>
          <p:cNvPr id="6" name="Text 2"/>
          <p:cNvSpPr txBox="1"/>
          <p:nvPr/>
        </p:nvSpPr>
        <p:spPr>
          <a:xfrm>
            <a:off x="7498080" y="3246120"/>
            <a:ext cx="4114800" cy="2286000"/>
          </a:xfrm>
          <a:prstGeom prst="rect">
            <a:avLst/>
          </a:prstGeom>
          <a:noFill/>
          <a:ln/>
        </p:spPr>
        <p:txBody>
          <a:bodyPr wrap="square" lIns="0" tIns="0" rIns="0" bIns="0" rtlCol="0" anchor="t"/>
          <a:lstStyle/>
          <a:p>
            <a:pPr indent="0" marL="0">
              <a:buNone/>
            </a:pPr>
            <a:r>
              <a:rPr lang="en-US" sz="1300" dirty="0">
                <a:solidFill>
                  <a:schemeClr val="tx1"/>
                </a:solidFill>
              </a:rPr>
              <a:t>SAR per paid hour, after spreading 21 days of leave and 10 public holidays over 281 worked days. A 20% Saudi share is blended in (Saudi operative SAR 5,946 a month). The Saudi share and own vs agency split are assumptions until Binzagr shares labour cost.</a:t>
            </a:r>
            <a:endParaRPr lang="en-US" sz="13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Head count: three ways to count who is paid</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The scans show 115 FTE; payroll people paid on days they do not scan bring it to 161</a:t>
            </a:r>
            <a:endParaRPr lang="en-US" sz="1500" dirty="0"/>
          </a:p>
        </p:txBody>
      </p:sp>
      <p:graphicFrame>
        <p:nvGraphicFramePr>
          <p:cNvPr id="4" name="Chart 0" descr=""/>
          <p:cNvGraphicFramePr/>
          <p:nvPr/>
        </p:nvGraphicFramePr>
        <p:xfrm>
          <a:off x="548640" y="1463040"/>
          <a:ext cx="6766560" cy="4572000"/>
        </p:xfrm>
        <a:graphic xmlns:a="http://schemas.openxmlformats.org/drawingml/2006/main">
          <a:graphicData uri="http://schemas.openxmlformats.org/drawingml/2006/chart">
            <c:chart xmlns:c="http://schemas.openxmlformats.org/drawingml/2006/chart" r:id="rId1"/>
          </a:graphicData>
        </a:graphic>
      </p:graphicFrame>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7589520" y="1554480"/>
          <a:ext cx="4023360" cy="914400"/>
        </p:xfrm>
        <a:graphic>
          <a:graphicData uri="http://schemas.openxmlformats.org/drawingml/2006/table">
            <a:tbl>
              <a:tblPr/>
              <a:tblGrid>
                <a:gridCol w="1463040"/>
                <a:gridCol w="548640"/>
                <a:gridCol w="1097280"/>
                <a:gridCol w="914400"/>
              </a:tblGrid>
              <a:tr h="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Basis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FTE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Labour / yr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No scan</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Scan days (floor)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115</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6.95M</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46.0%</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Base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161</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9.22M</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58.9%</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Every login</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199</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11.31M</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66.6%</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bl>
          </a:graphicData>
        </a:graphic>
      </p:graphicFrame>
      <p:sp>
        <p:nvSpPr>
          <p:cNvPr id="6" name="Text 2"/>
          <p:cNvSpPr txBox="1"/>
          <p:nvPr/>
        </p:nvSpPr>
        <p:spPr>
          <a:xfrm>
            <a:off x="7589520" y="3429000"/>
            <a:ext cx="4023360" cy="256032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Employment spell = first to last scan day; Sat-Thu working days; 90% worked after leave and holidays</a:t>
            </a:r>
            <a:endParaRPr lang="en-US" sz="1300" dirty="0"/>
          </a:p>
          <a:p>
            <a:pPr marL="342900" indent="-342900">
              <a:spcAft>
                <a:spcPts val="600"/>
              </a:spcAft>
              <a:buSzPct val="100000"/>
              <a:buChar char="•"/>
            </a:pPr>
            <a:r>
              <a:rPr lang="en-US" sz="1300" dirty="0">
                <a:solidFill>
                  <a:schemeClr val="tx1"/>
                </a:solidFill>
              </a:rPr>
              <a:t>Recoverable labour is unchanged: it is measured on worked shifts only</a:t>
            </a:r>
            <a:endParaRPr lang="en-US" sz="1300" dirty="0"/>
          </a:p>
          <a:p>
            <a:pPr marL="342900" indent="-342900">
              <a:spcAft>
                <a:spcPts val="600"/>
              </a:spcAft>
              <a:buSzPct val="100000"/>
              <a:buChar char="•"/>
            </a:pPr>
            <a:r>
              <a:rPr lang="en-US" sz="1300" dirty="0">
                <a:solidFill>
                  <a:schemeClr val="tx1"/>
                </a:solidFill>
              </a:rPr>
              <a:t>Attendance or HR headcount replaces this inference</a:t>
            </a:r>
            <a:endParaRPr lang="en-US" sz="13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Benchmarking against Binzagr's own best shifts</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Target = what the top quartile of Binzagr's own full shifts in the same role already achieve</a:t>
            </a:r>
            <a:endParaRPr lang="en-US" sz="15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6766560" cy="914400"/>
        </p:xfrm>
        <a:graphic>
          <a:graphicData uri="http://schemas.openxmlformats.org/drawingml/2006/table">
            <a:tbl>
              <a:tblPr/>
              <a:tblGrid>
                <a:gridCol w="2651760"/>
                <a:gridCol w="1188720"/>
                <a:gridCol w="1463040"/>
                <a:gridCol w="1463040"/>
              </a:tblGrid>
              <a:tr h="0">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Role (dominant activity)</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Full shifts</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Target productivity (P75)</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Recoverable hours (8 months)</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Picking</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6,762</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0.69</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9,216</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Loading / shipping</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1,725</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0.44</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3,029</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Internal movement</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1,627</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0.74</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2,508</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Inbound</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764</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0.63</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958</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Inbound admin</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450</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0.10</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716</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Inventory control</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368</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0.29</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472</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Consolidation, returns, replenishment, QC</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347</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0.08-0.58</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400" dirty="0">
                          <a:solidFill>
                            <a:srgbClr val="1B2631"/>
                          </a:solidFill>
                          <a:latin typeface="Calibri" pitchFamily="34" charset="0"/>
                          <a:ea typeface="Calibri" pitchFamily="34" charset="-122"/>
                          <a:cs typeface="Calibri" pitchFamily="34" charset="-120"/>
                        </a:rPr>
                        <a:t>488</a:t>
                      </a:r>
                      <a:endParaRPr lang="en-US" sz="140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bl>
          </a:graphicData>
        </a:graphic>
      </p:graphicFrame>
      <p:sp>
        <p:nvSpPr>
          <p:cNvPr id="5" name="card"/>
          <p:cNvSpPr/>
          <p:nvPr/>
        </p:nvSpPr>
        <p:spPr>
          <a:xfrm>
            <a:off x="7589520" y="1325880"/>
            <a:ext cx="4023360" cy="4663440"/>
          </a:xfrm>
          <a:prstGeom prst="roundRect">
            <a:avLst>
              <a:gd name="adj" fmla="val 1818"/>
            </a:avLst>
          </a:prstGeom>
          <a:solidFill>
            <a:schemeClr val="bg2"/>
          </a:solidFill>
          <a:ln w="12700">
            <a:solidFill>
              <a:schemeClr val="bg2"/>
            </a:solidFill>
            <a:prstDash val="solid"/>
          </a:ln>
        </p:spPr>
      </p:sp>
      <p:sp>
        <p:nvSpPr>
          <p:cNvPr id="6" name="Text 3"/>
          <p:cNvSpPr txBox="1"/>
          <p:nvPr/>
        </p:nvSpPr>
        <p:spPr>
          <a:xfrm>
            <a:off x="7818120" y="1508760"/>
            <a:ext cx="3657600" cy="411480"/>
          </a:xfrm>
          <a:prstGeom prst="rect">
            <a:avLst/>
          </a:prstGeom>
          <a:noFill/>
          <a:ln/>
        </p:spPr>
        <p:txBody>
          <a:bodyPr wrap="square" lIns="0" tIns="0" rIns="0" bIns="0" rtlCol="0" anchor="t"/>
          <a:lstStyle/>
          <a:p>
            <a:pPr indent="0" marL="0">
              <a:buNone/>
            </a:pPr>
            <a:r>
              <a:rPr lang="en-US" sz="1700" b="1" dirty="0">
                <a:solidFill>
                  <a:schemeClr val="tx2"/>
                </a:solidFill>
              </a:rPr>
              <a:t>Why it is conservative</a:t>
            </a:r>
            <a:endParaRPr lang="en-US" sz="1700" dirty="0"/>
          </a:p>
        </p:txBody>
      </p:sp>
      <p:sp>
        <p:nvSpPr>
          <p:cNvPr id="7" name="Text 4"/>
          <p:cNvSpPr txBox="1"/>
          <p:nvPr/>
        </p:nvSpPr>
        <p:spPr>
          <a:xfrm>
            <a:off x="7818120" y="2011680"/>
            <a:ext cx="3611880" cy="3840480"/>
          </a:xfrm>
          <a:prstGeom prst="rect">
            <a:avLst/>
          </a:prstGeom>
          <a:noFill/>
          <a:ln/>
        </p:spPr>
        <p:txBody>
          <a:bodyPr wrap="square" lIns="0" tIns="0" rIns="0" bIns="0" rtlCol="0" anchor="t"/>
          <a:lstStyle/>
          <a:p>
            <a:pPr marL="342900" indent="-342900">
              <a:spcAft>
                <a:spcPts val="600"/>
              </a:spcAft>
              <a:buSzPct val="100000"/>
              <a:buChar char="•"/>
            </a:pPr>
            <a:r>
              <a:rPr lang="en-US" sz="1350" dirty="0">
                <a:solidFill>
                  <a:schemeClr val="tx1"/>
                </a:solidFill>
              </a:rPr>
              <a:t>Only full shifts (30+ scans, 4+ h) are benchmarked: 12,043 shifts</a:t>
            </a:r>
            <a:endParaRPr lang="en-US" sz="1350" dirty="0"/>
          </a:p>
          <a:p>
            <a:pPr marL="342900" indent="-342900">
              <a:spcAft>
                <a:spcPts val="600"/>
              </a:spcAft>
              <a:buSzPct val="100000"/>
              <a:buChar char="•"/>
            </a:pPr>
            <a:r>
              <a:rPr lang="en-US" sz="1350" dirty="0">
                <a:solidFill>
                  <a:schemeClr val="tx1"/>
                </a:solidFill>
              </a:rPr>
              <a:t>Target is a level Binzagr already reaches, not an engineered standard</a:t>
            </a:r>
            <a:endParaRPr lang="en-US" sz="1350" dirty="0"/>
          </a:p>
          <a:p>
            <a:pPr marL="342900" indent="-342900">
              <a:spcAft>
                <a:spcPts val="600"/>
              </a:spcAft>
              <a:buSzPct val="100000"/>
              <a:buChar char="•"/>
            </a:pPr>
            <a:r>
              <a:rPr lang="en-US" sz="1350" dirty="0">
                <a:solidFill>
                  <a:schemeClr val="tx1"/>
                </a:solidFill>
              </a:rPr>
              <a:t>Only 70% of the gap is assumed captured</a:t>
            </a:r>
            <a:endParaRPr lang="en-US" sz="1350" dirty="0"/>
          </a:p>
          <a:p>
            <a:pPr marL="342900" indent="-342900">
              <a:spcAft>
                <a:spcPts val="600"/>
              </a:spcAft>
              <a:buSzPct val="100000"/>
              <a:buChar char="•"/>
            </a:pPr>
            <a:r>
              <a:rPr lang="en-US" sz="1350" dirty="0">
                <a:solidFill>
                  <a:schemeClr val="tx1"/>
                </a:solidFill>
              </a:rPr>
              <a:t>Unscanned time, managers and batch-posting logins are excluded</a:t>
            </a:r>
            <a:endParaRPr lang="en-US" sz="1350" dirty="0"/>
          </a:p>
          <a:p>
            <a:pPr marL="342900" indent="-342900">
              <a:spcAft>
                <a:spcPts val="600"/>
              </a:spcAft>
              <a:buSzPct val="100000"/>
              <a:buChar char="•"/>
            </a:pPr>
            <a:r>
              <a:rPr lang="en-US" sz="1350" dirty="0">
                <a:solidFill>
                  <a:schemeClr val="tx1"/>
                </a:solidFill>
              </a:rPr>
              <a:t>Standards are by line size: a one-case pick line takes ~1 min, an 11-25 case line over 2 min</a:t>
            </a:r>
            <a:endParaRPr lang="en-US" sz="13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How sure are we: scenarios and 5,000 Monte Carlo draws</a:t>
            </a:r>
            <a:endParaRPr lang="en-US" sz="30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6949440" cy="914400"/>
        </p:xfrm>
        <a:graphic>
          <a:graphicData uri="http://schemas.openxmlformats.org/drawingml/2006/table">
            <a:tbl>
              <a:tblPr/>
              <a:tblGrid>
                <a:gridCol w="1737360"/>
                <a:gridCol w="822960"/>
                <a:gridCol w="1280160"/>
                <a:gridCol w="1280160"/>
                <a:gridCol w="914400"/>
                <a:gridCol w="914400"/>
              </a:tblGrid>
              <a:tr h="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Scenario</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Paid FTE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Labour / yr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Recoverable / yr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 of labour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FTE recoverable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Conservative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115</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4.74M</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219k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4.6%</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5.3</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b="1" dirty="0">
                          <a:solidFill>
                            <a:srgbClr val="000000"/>
                          </a:solidFill>
                          <a:latin typeface="Calibri" pitchFamily="34" charset="0"/>
                          <a:ea typeface="Calibri" pitchFamily="34" charset="-122"/>
                          <a:cs typeface="Calibri" pitchFamily="34" charset="-120"/>
                        </a:rPr>
                        <a:t>Base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E6F4F2"/>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161</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9.22M</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639k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6.9%</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10.7</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Stretch</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199</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15.15M</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1.58M</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10.4%</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19.7</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Monte Carlo P10-P90</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6.84M-11.42M</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SAR 492k-806k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5.1%-9.9%</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8.3-13.3</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bl>
          </a:graphicData>
        </a:graphic>
      </p:graphicFrame>
      <p:graphicFrame>
        <p:nvGraphicFramePr>
          <p:cNvPr id="4" name="Chart 0" descr=""/>
          <p:cNvGraphicFramePr/>
          <p:nvPr/>
        </p:nvGraphicFramePr>
        <p:xfrm>
          <a:off x="7680960" y="1325880"/>
          <a:ext cx="3931920" cy="3657600"/>
        </p:xfrm>
        <a:graphic xmlns:a="http://schemas.openxmlformats.org/drawingml/2006/main">
          <a:graphicData uri="http://schemas.openxmlformats.org/drawingml/2006/chart">
            <c:chart xmlns:c="http://schemas.openxmlformats.org/drawingml/2006/chart" r:id="rId1"/>
          </a:graphicData>
        </a:graphic>
      </p:graphicFrame>
      <p:sp>
        <p:nvSpPr>
          <p:cNvPr id="5" name="Text 1"/>
          <p:cNvSpPr txBox="1"/>
          <p:nvPr/>
        </p:nvSpPr>
        <p:spPr>
          <a:xfrm>
            <a:off x="548640" y="4297680"/>
            <a:ext cx="6949440" cy="1280160"/>
          </a:xfrm>
          <a:prstGeom prst="rect">
            <a:avLst/>
          </a:prstGeom>
          <a:noFill/>
          <a:ln/>
        </p:spPr>
        <p:txBody>
          <a:bodyPr wrap="square" lIns="0" tIns="0" rIns="0" bIns="0" rtlCol="0" anchor="t"/>
          <a:lstStyle/>
          <a:p>
            <a:pPr indent="0" marL="0">
              <a:buNone/>
            </a:pPr>
            <a:r>
              <a:rPr lang="en-US" sz="1400" dirty="0">
                <a:solidFill>
                  <a:schemeClr val="tx1"/>
                </a:solidFill>
              </a:rPr>
              <a:t>Savings are driven by management choices (how ambitious the target, how much is captured), not by wage assumptions. The labour bill itself is driven by the head count: the first thing to confirm with Binzagr.</a:t>
            </a:r>
            <a:endParaRPr lang="en-US" sz="1400" dirty="0"/>
          </a:p>
        </p:txBody>
      </p:sp>
      <p:sp>
        <p:nvSpPr>
          <p:cNvPr id="6" name="Text 2"/>
          <p:cNvSpPr txBox="1"/>
          <p:nvPr/>
        </p:nvSpPr>
        <p:spPr>
          <a:xfrm>
            <a:off x="548640" y="5669280"/>
            <a:ext cx="6949440" cy="365760"/>
          </a:xfrm>
          <a:prstGeom prst="rect">
            <a:avLst/>
          </a:prstGeom>
          <a:noFill/>
          <a:ln/>
        </p:spPr>
        <p:txBody>
          <a:bodyPr wrap="square" lIns="0" tIns="0" rIns="0" bIns="0" rtlCol="0" anchor="t"/>
          <a:lstStyle/>
          <a:p>
            <a:pPr indent="0" marL="0">
              <a:buNone/>
            </a:pPr>
            <a:r>
              <a:rPr lang="en-US" sz="1250" dirty="0">
                <a:solidFill>
                  <a:schemeClr val="accent5"/>
                </a:solidFill>
              </a:rPr>
              <a:t>Monte Carlo seed 20261021: every run reproduces the same numbers.</a:t>
            </a:r>
            <a:endParaRPr lang="en-US" sz="12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Checks we already ran on the simulation</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22 of 24 pass; the 2 warnings are information about external benchmarks, not errors</a:t>
            </a:r>
            <a:endParaRPr lang="en-US" sz="1500" dirty="0"/>
          </a:p>
        </p:txBody>
      </p:sp>
      <p:sp>
        <p:nvSpPr>
          <p:cNvPr id="4" name="card"/>
          <p:cNvSpPr/>
          <p:nvPr/>
        </p:nvSpPr>
        <p:spPr>
          <a:xfrm>
            <a:off x="548640" y="1600200"/>
            <a:ext cx="5440680" cy="1280160"/>
          </a:xfrm>
          <a:prstGeom prst="roundRect">
            <a:avLst>
              <a:gd name="adj" fmla="val 5714"/>
            </a:avLst>
          </a:prstGeom>
          <a:solidFill>
            <a:schemeClr val="bg2"/>
          </a:solidFill>
          <a:ln w="12700">
            <a:solidFill>
              <a:schemeClr val="bg2"/>
            </a:solidFill>
            <a:prstDash val="solid"/>
          </a:ln>
        </p:spPr>
      </p:sp>
      <p:sp>
        <p:nvSpPr>
          <p:cNvPr id="5" name="Shape 3"/>
          <p:cNvSpPr/>
          <p:nvPr/>
        </p:nvSpPr>
        <p:spPr>
          <a:xfrm>
            <a:off x="777240" y="1984248"/>
            <a:ext cx="502920" cy="502920"/>
          </a:xfrm>
          <a:prstGeom prst="ellipse">
            <a:avLst/>
          </a:prstGeom>
          <a:solidFill>
            <a:schemeClr val="accent3"/>
          </a:solidFill>
          <a:ln w="12700">
            <a:solidFill>
              <a:schemeClr val="accent3"/>
            </a:solidFill>
            <a:prstDash val="solid"/>
          </a:ln>
        </p:spPr>
      </p:sp>
      <p:sp>
        <p:nvSpPr>
          <p:cNvPr id="6" name="Text 4"/>
          <p:cNvSpPr txBox="1"/>
          <p:nvPr/>
        </p:nvSpPr>
        <p:spPr>
          <a:xfrm>
            <a:off x="777240" y="1984248"/>
            <a:ext cx="502920" cy="502920"/>
          </a:xfrm>
          <a:prstGeom prst="rect">
            <a:avLst/>
          </a:prstGeom>
          <a:noFill/>
          <a:ln/>
        </p:spPr>
        <p:txBody>
          <a:bodyPr wrap="square" lIns="0" tIns="0" rIns="0" bIns="0" rtlCol="0" anchor="ctr"/>
          <a:lstStyle/>
          <a:p>
            <a:pPr algn="ctr" indent="0" marL="0">
              <a:buNone/>
            </a:pPr>
            <a:r>
              <a:rPr lang="en-US" sz="1200" b="1" dirty="0">
                <a:solidFill>
                  <a:schemeClr val="bg1"/>
                </a:solidFill>
              </a:rPr>
              <a:t>OK</a:t>
            </a:r>
            <a:endParaRPr lang="en-US" sz="1200" dirty="0"/>
          </a:p>
        </p:txBody>
      </p:sp>
      <p:sp>
        <p:nvSpPr>
          <p:cNvPr id="7" name="Text 5"/>
          <p:cNvSpPr txBox="1"/>
          <p:nvPr/>
        </p:nvSpPr>
        <p:spPr>
          <a:xfrm>
            <a:off x="1463040" y="1764792"/>
            <a:ext cx="4297680" cy="411480"/>
          </a:xfrm>
          <a:prstGeom prst="rect">
            <a:avLst/>
          </a:prstGeom>
          <a:noFill/>
          <a:ln/>
        </p:spPr>
        <p:txBody>
          <a:bodyPr wrap="square" lIns="0" tIns="0" rIns="0" bIns="0" rtlCol="0" anchor="t"/>
          <a:lstStyle/>
          <a:p>
            <a:pPr indent="0" marL="0">
              <a:buNone/>
            </a:pPr>
            <a:r>
              <a:rPr lang="en-US" sz="1600" b="1" dirty="0">
                <a:solidFill>
                  <a:schemeClr val="tx2"/>
                </a:solidFill>
              </a:rPr>
              <a:t>Volumes</a:t>
            </a:r>
            <a:endParaRPr lang="en-US" sz="1600" dirty="0"/>
          </a:p>
        </p:txBody>
      </p:sp>
      <p:sp>
        <p:nvSpPr>
          <p:cNvPr id="8" name="Text 6"/>
          <p:cNvSpPr txBox="1"/>
          <p:nvPr/>
        </p:nvSpPr>
        <p:spPr>
          <a:xfrm>
            <a:off x="1463040" y="2194560"/>
            <a:ext cx="4297680" cy="640080"/>
          </a:xfrm>
          <a:prstGeom prst="rect">
            <a:avLst/>
          </a:prstGeom>
          <a:noFill/>
          <a:ln/>
        </p:spPr>
        <p:txBody>
          <a:bodyPr wrap="square" lIns="0" tIns="0" rIns="0" bIns="0" rtlCol="0" anchor="t"/>
          <a:lstStyle/>
          <a:p>
            <a:pPr indent="0" marL="0">
              <a:buNone/>
            </a:pPr>
            <a:r>
              <a:rPr lang="en-US" sz="1300" dirty="0">
                <a:solidFill>
                  <a:schemeClr val="tx1"/>
                </a:solidFill>
              </a:rPr>
              <a:t>Billable units in the P&amp;L equal the actual WMS event counts</a:t>
            </a:r>
            <a:endParaRPr lang="en-US" sz="1300" dirty="0"/>
          </a:p>
        </p:txBody>
      </p:sp>
      <p:sp>
        <p:nvSpPr>
          <p:cNvPr id="9" name="card"/>
          <p:cNvSpPr/>
          <p:nvPr/>
        </p:nvSpPr>
        <p:spPr>
          <a:xfrm>
            <a:off x="6172200" y="1600200"/>
            <a:ext cx="5440680" cy="1280160"/>
          </a:xfrm>
          <a:prstGeom prst="roundRect">
            <a:avLst>
              <a:gd name="adj" fmla="val 5714"/>
            </a:avLst>
          </a:prstGeom>
          <a:solidFill>
            <a:schemeClr val="bg2"/>
          </a:solidFill>
          <a:ln w="12700">
            <a:solidFill>
              <a:schemeClr val="bg2"/>
            </a:solidFill>
            <a:prstDash val="solid"/>
          </a:ln>
        </p:spPr>
      </p:sp>
      <p:sp>
        <p:nvSpPr>
          <p:cNvPr id="10" name="Shape 8"/>
          <p:cNvSpPr/>
          <p:nvPr/>
        </p:nvSpPr>
        <p:spPr>
          <a:xfrm>
            <a:off x="6400800" y="1984248"/>
            <a:ext cx="502920" cy="502920"/>
          </a:xfrm>
          <a:prstGeom prst="ellipse">
            <a:avLst/>
          </a:prstGeom>
          <a:solidFill>
            <a:schemeClr val="accent3"/>
          </a:solidFill>
          <a:ln w="12700">
            <a:solidFill>
              <a:schemeClr val="accent3"/>
            </a:solidFill>
            <a:prstDash val="solid"/>
          </a:ln>
        </p:spPr>
      </p:sp>
      <p:sp>
        <p:nvSpPr>
          <p:cNvPr id="11" name="Text 9"/>
          <p:cNvSpPr txBox="1"/>
          <p:nvPr/>
        </p:nvSpPr>
        <p:spPr>
          <a:xfrm>
            <a:off x="6400800" y="1984248"/>
            <a:ext cx="502920" cy="502920"/>
          </a:xfrm>
          <a:prstGeom prst="rect">
            <a:avLst/>
          </a:prstGeom>
          <a:noFill/>
          <a:ln/>
        </p:spPr>
        <p:txBody>
          <a:bodyPr wrap="square" lIns="0" tIns="0" rIns="0" bIns="0" rtlCol="0" anchor="ctr"/>
          <a:lstStyle/>
          <a:p>
            <a:pPr algn="ctr" indent="0" marL="0">
              <a:buNone/>
            </a:pPr>
            <a:r>
              <a:rPr lang="en-US" sz="1200" b="1" dirty="0">
                <a:solidFill>
                  <a:schemeClr val="bg1"/>
                </a:solidFill>
              </a:rPr>
              <a:t>OK</a:t>
            </a:r>
            <a:endParaRPr lang="en-US" sz="1200" dirty="0"/>
          </a:p>
        </p:txBody>
      </p:sp>
      <p:sp>
        <p:nvSpPr>
          <p:cNvPr id="12" name="Text 10"/>
          <p:cNvSpPr txBox="1"/>
          <p:nvPr/>
        </p:nvSpPr>
        <p:spPr>
          <a:xfrm>
            <a:off x="7086600" y="1764792"/>
            <a:ext cx="4297680" cy="411480"/>
          </a:xfrm>
          <a:prstGeom prst="rect">
            <a:avLst/>
          </a:prstGeom>
          <a:noFill/>
          <a:ln/>
        </p:spPr>
        <p:txBody>
          <a:bodyPr wrap="square" lIns="0" tIns="0" rIns="0" bIns="0" rtlCol="0" anchor="t"/>
          <a:lstStyle/>
          <a:p>
            <a:pPr indent="0" marL="0">
              <a:buNone/>
            </a:pPr>
            <a:r>
              <a:rPr lang="en-US" sz="1600" b="1" dirty="0">
                <a:solidFill>
                  <a:schemeClr val="tx2"/>
                </a:solidFill>
              </a:rPr>
              <a:t>Calendar</a:t>
            </a:r>
            <a:endParaRPr lang="en-US" sz="1600" dirty="0"/>
          </a:p>
        </p:txBody>
      </p:sp>
      <p:sp>
        <p:nvSpPr>
          <p:cNvPr id="13" name="Text 11"/>
          <p:cNvSpPr txBox="1"/>
          <p:nvPr/>
        </p:nvSpPr>
        <p:spPr>
          <a:xfrm>
            <a:off x="7086600" y="2194560"/>
            <a:ext cx="4297680" cy="640080"/>
          </a:xfrm>
          <a:prstGeom prst="rect">
            <a:avLst/>
          </a:prstGeom>
          <a:noFill/>
          <a:ln/>
        </p:spPr>
        <p:txBody>
          <a:bodyPr wrap="square" lIns="0" tIns="0" rIns="0" bIns="0" rtlCol="0" anchor="t"/>
          <a:lstStyle/>
          <a:p>
            <a:pPr indent="0" marL="0">
              <a:buNone/>
            </a:pPr>
            <a:r>
              <a:rPr lang="en-US" sz="1300" dirty="0">
                <a:solidFill>
                  <a:schemeClr val="tx1"/>
                </a:solidFill>
              </a:rPr>
              <a:t>Official Eid and National Day dates show up as closures in the warehouse data</a:t>
            </a:r>
            <a:endParaRPr lang="en-US" sz="1300" dirty="0"/>
          </a:p>
        </p:txBody>
      </p:sp>
      <p:sp>
        <p:nvSpPr>
          <p:cNvPr id="14" name="card"/>
          <p:cNvSpPr/>
          <p:nvPr/>
        </p:nvSpPr>
        <p:spPr>
          <a:xfrm>
            <a:off x="548640" y="3063240"/>
            <a:ext cx="5440680" cy="1280160"/>
          </a:xfrm>
          <a:prstGeom prst="roundRect">
            <a:avLst>
              <a:gd name="adj" fmla="val 5714"/>
            </a:avLst>
          </a:prstGeom>
          <a:solidFill>
            <a:schemeClr val="bg2"/>
          </a:solidFill>
          <a:ln w="12700">
            <a:solidFill>
              <a:schemeClr val="bg2"/>
            </a:solidFill>
            <a:prstDash val="solid"/>
          </a:ln>
        </p:spPr>
      </p:sp>
      <p:sp>
        <p:nvSpPr>
          <p:cNvPr id="15" name="Shape 13"/>
          <p:cNvSpPr/>
          <p:nvPr/>
        </p:nvSpPr>
        <p:spPr>
          <a:xfrm>
            <a:off x="777240" y="3447288"/>
            <a:ext cx="502920" cy="502920"/>
          </a:xfrm>
          <a:prstGeom prst="ellipse">
            <a:avLst/>
          </a:prstGeom>
          <a:solidFill>
            <a:schemeClr val="accent3"/>
          </a:solidFill>
          <a:ln w="12700">
            <a:solidFill>
              <a:schemeClr val="accent3"/>
            </a:solidFill>
            <a:prstDash val="solid"/>
          </a:ln>
        </p:spPr>
      </p:sp>
      <p:sp>
        <p:nvSpPr>
          <p:cNvPr id="16" name="Text 14"/>
          <p:cNvSpPr txBox="1"/>
          <p:nvPr/>
        </p:nvSpPr>
        <p:spPr>
          <a:xfrm>
            <a:off x="777240" y="3447288"/>
            <a:ext cx="502920" cy="502920"/>
          </a:xfrm>
          <a:prstGeom prst="rect">
            <a:avLst/>
          </a:prstGeom>
          <a:noFill/>
          <a:ln/>
        </p:spPr>
        <p:txBody>
          <a:bodyPr wrap="square" lIns="0" tIns="0" rIns="0" bIns="0" rtlCol="0" anchor="ctr"/>
          <a:lstStyle/>
          <a:p>
            <a:pPr algn="ctr" indent="0" marL="0">
              <a:buNone/>
            </a:pPr>
            <a:r>
              <a:rPr lang="en-US" sz="1200" b="1" dirty="0">
                <a:solidFill>
                  <a:schemeClr val="bg1"/>
                </a:solidFill>
              </a:rPr>
              <a:t>OK</a:t>
            </a:r>
            <a:endParaRPr lang="en-US" sz="1200" dirty="0"/>
          </a:p>
        </p:txBody>
      </p:sp>
      <p:sp>
        <p:nvSpPr>
          <p:cNvPr id="17" name="Text 15"/>
          <p:cNvSpPr txBox="1"/>
          <p:nvPr/>
        </p:nvSpPr>
        <p:spPr>
          <a:xfrm>
            <a:off x="1463040" y="3227832"/>
            <a:ext cx="4297680" cy="411480"/>
          </a:xfrm>
          <a:prstGeom prst="rect">
            <a:avLst/>
          </a:prstGeom>
          <a:noFill/>
          <a:ln/>
        </p:spPr>
        <p:txBody>
          <a:bodyPr wrap="square" lIns="0" tIns="0" rIns="0" bIns="0" rtlCol="0" anchor="t"/>
          <a:lstStyle/>
          <a:p>
            <a:pPr indent="0" marL="0">
              <a:buNone/>
            </a:pPr>
            <a:r>
              <a:rPr lang="en-US" sz="1600" b="1" dirty="0">
                <a:solidFill>
                  <a:schemeClr val="tx2"/>
                </a:solidFill>
              </a:rPr>
              <a:t>Cost reconciles</a:t>
            </a:r>
            <a:endParaRPr lang="en-US" sz="1600" dirty="0"/>
          </a:p>
        </p:txBody>
      </p:sp>
      <p:sp>
        <p:nvSpPr>
          <p:cNvPr id="18" name="Text 16"/>
          <p:cNvSpPr txBox="1"/>
          <p:nvPr/>
        </p:nvSpPr>
        <p:spPr>
          <a:xfrm>
            <a:off x="1463040" y="3657600"/>
            <a:ext cx="4297680" cy="640080"/>
          </a:xfrm>
          <a:prstGeom prst="rect">
            <a:avLst/>
          </a:prstGeom>
          <a:noFill/>
          <a:ln/>
        </p:spPr>
        <p:txBody>
          <a:bodyPr wrap="square" lIns="0" tIns="0" rIns="0" bIns="0" rtlCol="0" anchor="t"/>
          <a:lstStyle/>
          <a:p>
            <a:pPr indent="0" marL="0">
              <a:buNone/>
            </a:pPr>
            <a:r>
              <a:rPr lang="en-US" sz="1300" dirty="0">
                <a:solidFill>
                  <a:schemeClr val="tx1"/>
                </a:solidFill>
              </a:rPr>
              <a:t>Labour posted to activities adds back to session cost to the riyal; head-count bases reconcile</a:t>
            </a:r>
            <a:endParaRPr lang="en-US" sz="1300" dirty="0"/>
          </a:p>
        </p:txBody>
      </p:sp>
      <p:sp>
        <p:nvSpPr>
          <p:cNvPr id="19" name="card"/>
          <p:cNvSpPr/>
          <p:nvPr/>
        </p:nvSpPr>
        <p:spPr>
          <a:xfrm>
            <a:off x="6172200" y="3063240"/>
            <a:ext cx="5440680" cy="1280160"/>
          </a:xfrm>
          <a:prstGeom prst="roundRect">
            <a:avLst>
              <a:gd name="adj" fmla="val 5714"/>
            </a:avLst>
          </a:prstGeom>
          <a:solidFill>
            <a:schemeClr val="bg2"/>
          </a:solidFill>
          <a:ln w="12700">
            <a:solidFill>
              <a:schemeClr val="bg2"/>
            </a:solidFill>
            <a:prstDash val="solid"/>
          </a:ln>
        </p:spPr>
      </p:sp>
      <p:sp>
        <p:nvSpPr>
          <p:cNvPr id="20" name="Shape 18"/>
          <p:cNvSpPr/>
          <p:nvPr/>
        </p:nvSpPr>
        <p:spPr>
          <a:xfrm>
            <a:off x="6400800" y="3447288"/>
            <a:ext cx="502920" cy="502920"/>
          </a:xfrm>
          <a:prstGeom prst="ellipse">
            <a:avLst/>
          </a:prstGeom>
          <a:solidFill>
            <a:schemeClr val="accent3"/>
          </a:solidFill>
          <a:ln w="12700">
            <a:solidFill>
              <a:schemeClr val="accent3"/>
            </a:solidFill>
            <a:prstDash val="solid"/>
          </a:ln>
        </p:spPr>
      </p:sp>
      <p:sp>
        <p:nvSpPr>
          <p:cNvPr id="21" name="Text 19"/>
          <p:cNvSpPr txBox="1"/>
          <p:nvPr/>
        </p:nvSpPr>
        <p:spPr>
          <a:xfrm>
            <a:off x="6400800" y="3447288"/>
            <a:ext cx="502920" cy="502920"/>
          </a:xfrm>
          <a:prstGeom prst="rect">
            <a:avLst/>
          </a:prstGeom>
          <a:noFill/>
          <a:ln/>
        </p:spPr>
        <p:txBody>
          <a:bodyPr wrap="square" lIns="0" tIns="0" rIns="0" bIns="0" rtlCol="0" anchor="ctr"/>
          <a:lstStyle/>
          <a:p>
            <a:pPr algn="ctr" indent="0" marL="0">
              <a:buNone/>
            </a:pPr>
            <a:r>
              <a:rPr lang="en-US" sz="1200" b="1" dirty="0">
                <a:solidFill>
                  <a:schemeClr val="bg1"/>
                </a:solidFill>
              </a:rPr>
              <a:t>OK</a:t>
            </a:r>
            <a:endParaRPr lang="en-US" sz="1200" dirty="0"/>
          </a:p>
        </p:txBody>
      </p:sp>
      <p:sp>
        <p:nvSpPr>
          <p:cNvPr id="22" name="Text 20"/>
          <p:cNvSpPr txBox="1"/>
          <p:nvPr/>
        </p:nvSpPr>
        <p:spPr>
          <a:xfrm>
            <a:off x="7086600" y="3227832"/>
            <a:ext cx="4297680" cy="411480"/>
          </a:xfrm>
          <a:prstGeom prst="rect">
            <a:avLst/>
          </a:prstGeom>
          <a:noFill/>
          <a:ln/>
        </p:spPr>
        <p:txBody>
          <a:bodyPr wrap="square" lIns="0" tIns="0" rIns="0" bIns="0" rtlCol="0" anchor="t"/>
          <a:lstStyle/>
          <a:p>
            <a:pPr indent="0" marL="0">
              <a:buNone/>
            </a:pPr>
            <a:r>
              <a:rPr lang="en-US" sz="1600" b="1" dirty="0">
                <a:solidFill>
                  <a:schemeClr val="tx2"/>
                </a:solidFill>
              </a:rPr>
              <a:t>Pick-time split</a:t>
            </a:r>
            <a:endParaRPr lang="en-US" sz="1600" dirty="0"/>
          </a:p>
        </p:txBody>
      </p:sp>
      <p:sp>
        <p:nvSpPr>
          <p:cNvPr id="23" name="Text 21"/>
          <p:cNvSpPr txBox="1"/>
          <p:nvPr/>
        </p:nvSpPr>
        <p:spPr>
          <a:xfrm>
            <a:off x="7086600" y="3657600"/>
            <a:ext cx="4297680" cy="640080"/>
          </a:xfrm>
          <a:prstGeom prst="rect">
            <a:avLst/>
          </a:prstGeom>
          <a:noFill/>
          <a:ln/>
        </p:spPr>
        <p:txBody>
          <a:bodyPr wrap="square" lIns="0" tIns="0" rIns="0" bIns="0" rtlCol="0" anchor="t"/>
          <a:lstStyle/>
          <a:p>
            <a:pPr indent="0" marL="0">
              <a:buNone/>
            </a:pPr>
            <a:r>
              <a:rPr lang="en-US" sz="1300" dirty="0">
                <a:solidFill>
                  <a:schemeClr val="tx1"/>
                </a:solidFill>
              </a:rPr>
              <a:t>Case vs pallet cost split by billed lines matches actual pick time (80.4% vs 80.1%)</a:t>
            </a:r>
            <a:endParaRPr lang="en-US" sz="1300" dirty="0"/>
          </a:p>
        </p:txBody>
      </p:sp>
      <p:sp>
        <p:nvSpPr>
          <p:cNvPr id="24" name="card"/>
          <p:cNvSpPr/>
          <p:nvPr/>
        </p:nvSpPr>
        <p:spPr>
          <a:xfrm>
            <a:off x="548640" y="4526280"/>
            <a:ext cx="5440680" cy="1280160"/>
          </a:xfrm>
          <a:prstGeom prst="roundRect">
            <a:avLst>
              <a:gd name="adj" fmla="val 5714"/>
            </a:avLst>
          </a:prstGeom>
          <a:solidFill>
            <a:schemeClr val="bg2"/>
          </a:solidFill>
          <a:ln w="12700">
            <a:solidFill>
              <a:schemeClr val="bg2"/>
            </a:solidFill>
            <a:prstDash val="solid"/>
          </a:ln>
        </p:spPr>
      </p:sp>
      <p:sp>
        <p:nvSpPr>
          <p:cNvPr id="25" name="Shape 23"/>
          <p:cNvSpPr/>
          <p:nvPr/>
        </p:nvSpPr>
        <p:spPr>
          <a:xfrm>
            <a:off x="777240" y="4910328"/>
            <a:ext cx="502920" cy="502920"/>
          </a:xfrm>
          <a:prstGeom prst="ellipse">
            <a:avLst/>
          </a:prstGeom>
          <a:solidFill>
            <a:schemeClr val="accent3"/>
          </a:solidFill>
          <a:ln w="12700">
            <a:solidFill>
              <a:schemeClr val="accent3"/>
            </a:solidFill>
            <a:prstDash val="solid"/>
          </a:ln>
        </p:spPr>
      </p:sp>
      <p:sp>
        <p:nvSpPr>
          <p:cNvPr id="26" name="Text 24"/>
          <p:cNvSpPr txBox="1"/>
          <p:nvPr/>
        </p:nvSpPr>
        <p:spPr>
          <a:xfrm>
            <a:off x="777240" y="4910328"/>
            <a:ext cx="502920" cy="502920"/>
          </a:xfrm>
          <a:prstGeom prst="rect">
            <a:avLst/>
          </a:prstGeom>
          <a:noFill/>
          <a:ln/>
        </p:spPr>
        <p:txBody>
          <a:bodyPr wrap="square" lIns="0" tIns="0" rIns="0" bIns="0" rtlCol="0" anchor="ctr"/>
          <a:lstStyle/>
          <a:p>
            <a:pPr algn="ctr" indent="0" marL="0">
              <a:buNone/>
            </a:pPr>
            <a:r>
              <a:rPr lang="en-US" sz="1200" b="1" dirty="0">
                <a:solidFill>
                  <a:schemeClr val="bg1"/>
                </a:solidFill>
              </a:rPr>
              <a:t>OK</a:t>
            </a:r>
            <a:endParaRPr lang="en-US" sz="1200" dirty="0"/>
          </a:p>
        </p:txBody>
      </p:sp>
      <p:sp>
        <p:nvSpPr>
          <p:cNvPr id="27" name="Text 25"/>
          <p:cNvSpPr txBox="1"/>
          <p:nvPr/>
        </p:nvSpPr>
        <p:spPr>
          <a:xfrm>
            <a:off x="1463040" y="4690872"/>
            <a:ext cx="4297680" cy="411480"/>
          </a:xfrm>
          <a:prstGeom prst="rect">
            <a:avLst/>
          </a:prstGeom>
          <a:noFill/>
          <a:ln/>
        </p:spPr>
        <p:txBody>
          <a:bodyPr wrap="square" lIns="0" tIns="0" rIns="0" bIns="0" rtlCol="0" anchor="t"/>
          <a:lstStyle/>
          <a:p>
            <a:pPr indent="0" marL="0">
              <a:buNone/>
            </a:pPr>
            <a:r>
              <a:rPr lang="en-US" sz="1600" b="1" dirty="0">
                <a:solidFill>
                  <a:schemeClr val="tx2"/>
                </a:solidFill>
              </a:rPr>
              <a:t>Client typing</a:t>
            </a:r>
            <a:endParaRPr lang="en-US" sz="1600" dirty="0"/>
          </a:p>
        </p:txBody>
      </p:sp>
      <p:sp>
        <p:nvSpPr>
          <p:cNvPr id="28" name="Text 26"/>
          <p:cNvSpPr txBox="1"/>
          <p:nvPr/>
        </p:nvSpPr>
        <p:spPr>
          <a:xfrm>
            <a:off x="1463040" y="5120640"/>
            <a:ext cx="4297680" cy="640080"/>
          </a:xfrm>
          <a:prstGeom prst="rect">
            <a:avLst/>
          </a:prstGeom>
          <a:noFill/>
          <a:ln/>
        </p:spPr>
        <p:txBody>
          <a:bodyPr wrap="square" lIns="0" tIns="0" rIns="0" bIns="0" rtlCol="0" anchor="t"/>
          <a:lstStyle/>
          <a:p>
            <a:pPr indent="0" marL="0">
              <a:buNone/>
            </a:pPr>
            <a:r>
              <a:rPr lang="en-US" sz="1300" dirty="0">
                <a:solidFill>
                  <a:schemeClr val="tx1"/>
                </a:solidFill>
              </a:rPr>
              <a:t>26 business units and 5 external clients agree with item-code matching</a:t>
            </a:r>
            <a:endParaRPr lang="en-US" sz="1300" dirty="0"/>
          </a:p>
        </p:txBody>
      </p:sp>
      <p:sp>
        <p:nvSpPr>
          <p:cNvPr id="29" name="card"/>
          <p:cNvSpPr/>
          <p:nvPr/>
        </p:nvSpPr>
        <p:spPr>
          <a:xfrm>
            <a:off x="6172200" y="4526280"/>
            <a:ext cx="5440680" cy="1280160"/>
          </a:xfrm>
          <a:prstGeom prst="roundRect">
            <a:avLst>
              <a:gd name="adj" fmla="val 5714"/>
            </a:avLst>
          </a:prstGeom>
          <a:solidFill>
            <a:schemeClr val="bg2"/>
          </a:solidFill>
          <a:ln w="12700">
            <a:solidFill>
              <a:schemeClr val="bg2"/>
            </a:solidFill>
            <a:prstDash val="solid"/>
          </a:ln>
        </p:spPr>
      </p:sp>
      <p:sp>
        <p:nvSpPr>
          <p:cNvPr id="30" name="Shape 28"/>
          <p:cNvSpPr/>
          <p:nvPr/>
        </p:nvSpPr>
        <p:spPr>
          <a:xfrm>
            <a:off x="6400800" y="4910328"/>
            <a:ext cx="502920" cy="502920"/>
          </a:xfrm>
          <a:prstGeom prst="ellipse">
            <a:avLst/>
          </a:prstGeom>
          <a:solidFill>
            <a:schemeClr val="accent3"/>
          </a:solidFill>
          <a:ln w="12700">
            <a:solidFill>
              <a:schemeClr val="accent3"/>
            </a:solidFill>
            <a:prstDash val="solid"/>
          </a:ln>
        </p:spPr>
      </p:sp>
      <p:sp>
        <p:nvSpPr>
          <p:cNvPr id="31" name="Text 29"/>
          <p:cNvSpPr txBox="1"/>
          <p:nvPr/>
        </p:nvSpPr>
        <p:spPr>
          <a:xfrm>
            <a:off x="6400800" y="4910328"/>
            <a:ext cx="502920" cy="502920"/>
          </a:xfrm>
          <a:prstGeom prst="rect">
            <a:avLst/>
          </a:prstGeom>
          <a:noFill/>
          <a:ln/>
        </p:spPr>
        <p:txBody>
          <a:bodyPr wrap="square" lIns="0" tIns="0" rIns="0" bIns="0" rtlCol="0" anchor="ctr"/>
          <a:lstStyle/>
          <a:p>
            <a:pPr algn="ctr" indent="0" marL="0">
              <a:buNone/>
            </a:pPr>
            <a:r>
              <a:rPr lang="en-US" sz="1200" b="1" dirty="0">
                <a:solidFill>
                  <a:schemeClr val="bg1"/>
                </a:solidFill>
              </a:rPr>
              <a:t>OK</a:t>
            </a:r>
            <a:endParaRPr lang="en-US" sz="1200" dirty="0"/>
          </a:p>
        </p:txBody>
      </p:sp>
      <p:sp>
        <p:nvSpPr>
          <p:cNvPr id="32" name="Text 30"/>
          <p:cNvSpPr txBox="1"/>
          <p:nvPr/>
        </p:nvSpPr>
        <p:spPr>
          <a:xfrm>
            <a:off x="7086600" y="4690872"/>
            <a:ext cx="4297680" cy="411480"/>
          </a:xfrm>
          <a:prstGeom prst="rect">
            <a:avLst/>
          </a:prstGeom>
          <a:noFill/>
          <a:ln/>
        </p:spPr>
        <p:txBody>
          <a:bodyPr wrap="square" lIns="0" tIns="0" rIns="0" bIns="0" rtlCol="0" anchor="t"/>
          <a:lstStyle/>
          <a:p>
            <a:pPr indent="0" marL="0">
              <a:buNone/>
            </a:pPr>
            <a:r>
              <a:rPr lang="en-US" sz="1600" b="1" dirty="0">
                <a:solidFill>
                  <a:schemeClr val="tx2"/>
                </a:solidFill>
              </a:rPr>
              <a:t>Reproducible</a:t>
            </a:r>
            <a:endParaRPr lang="en-US" sz="1600" dirty="0"/>
          </a:p>
        </p:txBody>
      </p:sp>
      <p:sp>
        <p:nvSpPr>
          <p:cNvPr id="33" name="Text 31"/>
          <p:cNvSpPr txBox="1"/>
          <p:nvPr/>
        </p:nvSpPr>
        <p:spPr>
          <a:xfrm>
            <a:off x="7086600" y="5120640"/>
            <a:ext cx="4297680" cy="640080"/>
          </a:xfrm>
          <a:prstGeom prst="rect">
            <a:avLst/>
          </a:prstGeom>
          <a:noFill/>
          <a:ln/>
        </p:spPr>
        <p:txBody>
          <a:bodyPr wrap="square" lIns="0" tIns="0" rIns="0" bIns="0" rtlCol="0" anchor="t"/>
          <a:lstStyle/>
          <a:p>
            <a:pPr indent="0" marL="0">
              <a:buNone/>
            </a:pPr>
            <a:r>
              <a:rPr lang="en-US" sz="1300" dirty="0">
                <a:solidFill>
                  <a:schemeClr val="tx1"/>
                </a:solidFill>
              </a:rPr>
              <a:t>Every random step is seeded; tables regenerate byte for byte</a:t>
            </a:r>
            <a:endParaRPr lang="en-US" sz="13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515600" cy="1188720"/>
          </a:xfrm>
          <a:prstGeom prst="rect">
            <a:avLst/>
          </a:prstGeom>
          <a:noFill/>
          <a:ln/>
        </p:spPr>
        <p:txBody>
          <a:bodyPr wrap="square" lIns="0" tIns="0" rIns="0" bIns="0" rtlCol="0" anchor="b"/>
          <a:lstStyle/>
          <a:p>
            <a:pPr algn="l" indent="0" marL="0">
              <a:buNone/>
            </a:pPr>
            <a:r>
              <a:rPr lang="en-US" sz="4200" b="1" dirty="0">
                <a:solidFill>
                  <a:schemeClr val="bg1"/>
                </a:solidFill>
              </a:rPr>
              <a:t>What we can predict</a:t>
            </a:r>
            <a:endParaRPr lang="en-US" sz="4200" dirty="0"/>
          </a:p>
        </p:txBody>
      </p:sp>
      <p:sp>
        <p:nvSpPr>
          <p:cNvPr id="3" name="Text 0"/>
          <p:cNvSpPr/>
          <p:nvPr>
            <p:ph idx="101" type="body" hasCustomPrompt="1"/>
          </p:nvPr>
        </p:nvSpPr>
        <p:spPr>
          <a:xfrm>
            <a:off x="548640" y="3611880"/>
            <a:ext cx="10058400" cy="1005840"/>
          </a:xfrm>
          <a:prstGeom prst="rect">
            <a:avLst/>
          </a:prstGeom>
          <a:noFill/>
          <a:ln/>
        </p:spPr>
        <p:txBody>
          <a:bodyPr wrap="square" lIns="0" tIns="0" rIns="0" bIns="0" rtlCol="0" anchor="t"/>
          <a:lstStyle/>
          <a:p>
            <a:pPr algn="l" indent="0" marL="0">
              <a:buNone/>
            </a:pPr>
            <a:r>
              <a:rPr lang="en-US" sz="1900" dirty="0">
                <a:solidFill>
                  <a:schemeClr val="accent6"/>
                </a:solidFill>
              </a:rPr>
              <a:t>What the data supports today, what needs Binzagr's data first, and what is not feasible yet</a:t>
            </a:r>
            <a:endParaRPr lang="en-US" sz="19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Ready to build on the data we have</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Eight months of WMS scans and Riyadh sales support these models now</a:t>
            </a:r>
            <a:endParaRPr lang="en-US" sz="15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2743200"/>
                <a:gridCol w="1554480"/>
                <a:gridCol w="4206240"/>
                <a:gridCol w="2560320"/>
              </a:tblGrid>
              <a:tr h="0">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Prediction</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Data</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Method</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350" b="1" dirty="0">
                          <a:solidFill>
                            <a:srgbClr val="FFFFFF"/>
                          </a:solidFill>
                          <a:latin typeface="Calibri" pitchFamily="34" charset="0"/>
                          <a:ea typeface="Calibri" pitchFamily="34" charset="-122"/>
                          <a:cs typeface="Calibri" pitchFamily="34" charset="-120"/>
                        </a:rPr>
                        <a:t>Use for Binzagr</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Workload forecast by site x day x shift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WMS scans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Time-series with Hijri events as features (Ramadan +13%, Eid closures)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Staffing plan per shift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Required staff hours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WMS + standards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Volume x standard time by activity and line size</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Labour budget per site</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Site benchmarking</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WMS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Productivity vs own top quartile, like-for-like peer groups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Raza's best-site comparison</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Badge / attendance anomalies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WMS + user list</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Rules + IsolationForest per person session</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Weekly anomaly flags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Demand by SKU x channel</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Riyadh sales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Forecast with Hijri calendar features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Stock and van loads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Whitespace / next-best SKU</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Sales + masters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Customer x SKU matrix, similar-outlet recommendations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Rep upsell lists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Outlet churn</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Sales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Recency vs usual purchase cadence (662 lapsed today)</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Win-back lists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Van-rep productivity</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Sales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Drops, sales per drop, weekday pattern per rep</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Coaching targets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Price leakage</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Sales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Lines below the product's monthly median price</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350" dirty="0">
                          <a:solidFill>
                            <a:srgbClr val="1B2631"/>
                          </a:solidFill>
                          <a:latin typeface="Calibri" pitchFamily="34" charset="0"/>
                          <a:ea typeface="Calibri" pitchFamily="34" charset="-122"/>
                          <a:cs typeface="Calibri" pitchFamily="34" charset="-120"/>
                        </a:rPr>
                        <a:t>Pricing controls</a:t>
                      </a:r>
                      <a:endParaRPr lang="en-US" sz="13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bl>
          </a:graphicData>
        </a:graphic>
      </p:graphicFrame>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What needs Binzagr's data first, and what is not feasible yet</a:t>
            </a:r>
            <a:endParaRPr lang="en-US" sz="3000" dirty="0"/>
          </a:p>
        </p:txBody>
      </p:sp>
      <p:sp>
        <p:nvSpPr>
          <p:cNvPr id="3" name="Shape 1"/>
          <p:cNvSpPr/>
          <p:nvPr/>
        </p:nvSpPr>
        <p:spPr>
          <a:xfrm>
            <a:off x="548640" y="1325880"/>
            <a:ext cx="5440680" cy="594360"/>
          </a:xfrm>
          <a:prstGeom prst="rect">
            <a:avLst/>
          </a:prstGeom>
          <a:solidFill>
            <a:schemeClr val="accent2"/>
          </a:solidFill>
          <a:ln w="12700">
            <a:solidFill>
              <a:schemeClr val="accent2"/>
            </a:solidFill>
            <a:prstDash val="solid"/>
          </a:ln>
        </p:spPr>
      </p:sp>
      <p:sp>
        <p:nvSpPr>
          <p:cNvPr id="4" name="Text 2"/>
          <p:cNvSpPr txBox="1"/>
          <p:nvPr/>
        </p:nvSpPr>
        <p:spPr>
          <a:xfrm>
            <a:off x="777240" y="1325880"/>
            <a:ext cx="5029200" cy="594360"/>
          </a:xfrm>
          <a:prstGeom prst="rect">
            <a:avLst/>
          </a:prstGeom>
          <a:noFill/>
          <a:ln/>
        </p:spPr>
        <p:txBody>
          <a:bodyPr wrap="square" lIns="0" tIns="0" rIns="0" bIns="0" rtlCol="0" anchor="ctr"/>
          <a:lstStyle/>
          <a:p>
            <a:pPr indent="0" marL="0">
              <a:buNone/>
            </a:pPr>
            <a:r>
              <a:rPr lang="en-US" sz="1700" b="1" dirty="0">
                <a:solidFill>
                  <a:schemeClr val="bg1"/>
                </a:solidFill>
              </a:rPr>
              <a:t>Needs Binzagr data</a:t>
            </a:r>
            <a:endParaRPr lang="en-US" sz="1700" dirty="0"/>
          </a:p>
        </p:txBody>
      </p:sp>
      <p:sp>
        <p:nvSpPr>
          <p:cNvPr id="5" name="card"/>
          <p:cNvSpPr/>
          <p:nvPr/>
        </p:nvSpPr>
        <p:spPr>
          <a:xfrm>
            <a:off x="548640" y="1920240"/>
            <a:ext cx="5440680" cy="4206240"/>
          </a:xfrm>
          <a:prstGeom prst="roundRect">
            <a:avLst>
              <a:gd name="adj" fmla="val 1739"/>
            </a:avLst>
          </a:prstGeom>
          <a:solidFill>
            <a:schemeClr val="bg2"/>
          </a:solidFill>
          <a:ln w="12700">
            <a:solidFill>
              <a:schemeClr val="bg2"/>
            </a:solidFill>
            <a:prstDash val="solid"/>
          </a:ln>
        </p:spPr>
      </p:sp>
      <p:sp>
        <p:nvSpPr>
          <p:cNvPr id="6" name="Text 4"/>
          <p:cNvSpPr txBox="1"/>
          <p:nvPr/>
        </p:nvSpPr>
        <p:spPr>
          <a:xfrm>
            <a:off x="822960" y="2103120"/>
            <a:ext cx="4937760" cy="365760"/>
          </a:xfrm>
          <a:prstGeom prst="rect">
            <a:avLst/>
          </a:prstGeom>
          <a:noFill/>
          <a:ln/>
        </p:spPr>
        <p:txBody>
          <a:bodyPr wrap="square" lIns="0" tIns="0" rIns="0" bIns="0" rtlCol="0" anchor="t"/>
          <a:lstStyle/>
          <a:p>
            <a:pPr indent="0" marL="0">
              <a:buNone/>
            </a:pPr>
            <a:r>
              <a:rPr lang="en-US" sz="1500" b="1" dirty="0">
                <a:solidFill>
                  <a:schemeClr val="tx2"/>
                </a:solidFill>
              </a:rPr>
              <a:t>Actual labour saving in SAR</a:t>
            </a:r>
            <a:endParaRPr lang="en-US" sz="1500" dirty="0"/>
          </a:p>
        </p:txBody>
      </p:sp>
      <p:sp>
        <p:nvSpPr>
          <p:cNvPr id="7" name="Text 5"/>
          <p:cNvSpPr txBox="1"/>
          <p:nvPr/>
        </p:nvSpPr>
        <p:spPr>
          <a:xfrm>
            <a:off x="822960" y="2450592"/>
            <a:ext cx="4937760" cy="365760"/>
          </a:xfrm>
          <a:prstGeom prst="rect">
            <a:avLst/>
          </a:prstGeom>
          <a:noFill/>
          <a:ln/>
        </p:spPr>
        <p:txBody>
          <a:bodyPr wrap="square" lIns="0" tIns="0" rIns="0" bIns="0" rtlCol="0" anchor="t"/>
          <a:lstStyle/>
          <a:p>
            <a:pPr indent="0" marL="0">
              <a:buNone/>
            </a:pPr>
            <a:r>
              <a:rPr lang="en-US" sz="1300" dirty="0">
                <a:solidFill>
                  <a:schemeClr val="accent5"/>
                </a:solidFill>
              </a:rPr>
              <a:t>actual P&amp;L + labour cost</a:t>
            </a:r>
            <a:endParaRPr lang="en-US" sz="1300" dirty="0"/>
          </a:p>
        </p:txBody>
      </p:sp>
      <p:sp>
        <p:nvSpPr>
          <p:cNvPr id="8" name="Text 6"/>
          <p:cNvSpPr txBox="1"/>
          <p:nvPr/>
        </p:nvSpPr>
        <p:spPr>
          <a:xfrm>
            <a:off x="822960" y="2889504"/>
            <a:ext cx="4937760" cy="365760"/>
          </a:xfrm>
          <a:prstGeom prst="rect">
            <a:avLst/>
          </a:prstGeom>
          <a:noFill/>
          <a:ln/>
        </p:spPr>
        <p:txBody>
          <a:bodyPr wrap="square" lIns="0" tIns="0" rIns="0" bIns="0" rtlCol="0" anchor="t"/>
          <a:lstStyle/>
          <a:p>
            <a:pPr indent="0" marL="0">
              <a:buNone/>
            </a:pPr>
            <a:r>
              <a:rPr lang="en-US" sz="1500" b="1" dirty="0">
                <a:solidFill>
                  <a:schemeClr val="tx2"/>
                </a:solidFill>
              </a:rPr>
              <a:t>Measured idle vs unscanned work</a:t>
            </a:r>
            <a:endParaRPr lang="en-US" sz="1500" dirty="0"/>
          </a:p>
        </p:txBody>
      </p:sp>
      <p:sp>
        <p:nvSpPr>
          <p:cNvPr id="9" name="Text 7"/>
          <p:cNvSpPr txBox="1"/>
          <p:nvPr/>
        </p:nvSpPr>
        <p:spPr>
          <a:xfrm>
            <a:off x="822960" y="3236976"/>
            <a:ext cx="4937760" cy="365760"/>
          </a:xfrm>
          <a:prstGeom prst="rect">
            <a:avLst/>
          </a:prstGeom>
          <a:noFill/>
          <a:ln/>
        </p:spPr>
        <p:txBody>
          <a:bodyPr wrap="square" lIns="0" tIns="0" rIns="0" bIns="0" rtlCol="0" anchor="t"/>
          <a:lstStyle/>
          <a:p>
            <a:pPr indent="0" marL="0">
              <a:buNone/>
            </a:pPr>
            <a:r>
              <a:rPr lang="en-US" sz="1300" dirty="0">
                <a:solidFill>
                  <a:schemeClr val="accent5"/>
                </a:solidFill>
              </a:rPr>
              <a:t>attendance by payroll number</a:t>
            </a:r>
            <a:endParaRPr lang="en-US" sz="1300" dirty="0"/>
          </a:p>
        </p:txBody>
      </p:sp>
      <p:sp>
        <p:nvSpPr>
          <p:cNvPr id="10" name="Text 8"/>
          <p:cNvSpPr txBox="1"/>
          <p:nvPr/>
        </p:nvSpPr>
        <p:spPr>
          <a:xfrm>
            <a:off x="822960" y="3675888"/>
            <a:ext cx="4937760" cy="365760"/>
          </a:xfrm>
          <a:prstGeom prst="rect">
            <a:avLst/>
          </a:prstGeom>
          <a:noFill/>
          <a:ln/>
        </p:spPr>
        <p:txBody>
          <a:bodyPr wrap="square" lIns="0" tIns="0" rIns="0" bIns="0" rtlCol="0" anchor="t"/>
          <a:lstStyle/>
          <a:p>
            <a:pPr indent="0" marL="0">
              <a:buNone/>
            </a:pPr>
            <a:r>
              <a:rPr lang="en-US" sz="1500" b="1" dirty="0">
                <a:solidFill>
                  <a:schemeClr val="tx2"/>
                </a:solidFill>
              </a:rPr>
              <a:t>Revenue and margin per client</a:t>
            </a:r>
            <a:endParaRPr lang="en-US" sz="1500" dirty="0"/>
          </a:p>
        </p:txBody>
      </p:sp>
      <p:sp>
        <p:nvSpPr>
          <p:cNvPr id="11" name="Text 9"/>
          <p:cNvSpPr txBox="1"/>
          <p:nvPr/>
        </p:nvSpPr>
        <p:spPr>
          <a:xfrm>
            <a:off x="822960" y="4023360"/>
            <a:ext cx="4937760" cy="365760"/>
          </a:xfrm>
          <a:prstGeom prst="rect">
            <a:avLst/>
          </a:prstGeom>
          <a:noFill/>
          <a:ln/>
        </p:spPr>
        <p:txBody>
          <a:bodyPr wrap="square" lIns="0" tIns="0" rIns="0" bIns="0" rtlCol="0" anchor="t"/>
          <a:lstStyle/>
          <a:p>
            <a:pPr indent="0" marL="0">
              <a:buNone/>
            </a:pPr>
            <a:r>
              <a:rPr lang="en-US" sz="1300" dirty="0">
                <a:solidFill>
                  <a:schemeClr val="accent5"/>
                </a:solidFill>
              </a:rPr>
              <a:t>rate card</a:t>
            </a:r>
            <a:endParaRPr lang="en-US" sz="1300" dirty="0"/>
          </a:p>
        </p:txBody>
      </p:sp>
      <p:sp>
        <p:nvSpPr>
          <p:cNvPr id="12" name="Text 10"/>
          <p:cNvSpPr txBox="1"/>
          <p:nvPr/>
        </p:nvSpPr>
        <p:spPr>
          <a:xfrm>
            <a:off x="822960" y="4462272"/>
            <a:ext cx="4937760" cy="365760"/>
          </a:xfrm>
          <a:prstGeom prst="rect">
            <a:avLst/>
          </a:prstGeom>
          <a:noFill/>
          <a:ln/>
        </p:spPr>
        <p:txBody>
          <a:bodyPr wrap="square" lIns="0" tIns="0" rIns="0" bIns="0" rtlCol="0" anchor="t"/>
          <a:lstStyle/>
          <a:p>
            <a:pPr indent="0" marL="0">
              <a:buNone/>
            </a:pPr>
            <a:r>
              <a:rPr lang="en-US" sz="1500" b="1" dirty="0">
                <a:solidFill>
                  <a:schemeClr val="tx2"/>
                </a:solidFill>
              </a:rPr>
              <a:t>Receivables risk with true ageing</a:t>
            </a:r>
            <a:endParaRPr lang="en-US" sz="1500" dirty="0"/>
          </a:p>
        </p:txBody>
      </p:sp>
      <p:sp>
        <p:nvSpPr>
          <p:cNvPr id="13" name="Text 11"/>
          <p:cNvSpPr txBox="1"/>
          <p:nvPr/>
        </p:nvSpPr>
        <p:spPr>
          <a:xfrm>
            <a:off x="822960" y="4809744"/>
            <a:ext cx="4937760" cy="365760"/>
          </a:xfrm>
          <a:prstGeom prst="rect">
            <a:avLst/>
          </a:prstGeom>
          <a:noFill/>
          <a:ln/>
        </p:spPr>
        <p:txBody>
          <a:bodyPr wrap="square" lIns="0" tIns="0" rIns="0" bIns="0" rtlCol="0" anchor="t"/>
          <a:lstStyle/>
          <a:p>
            <a:pPr indent="0" marL="0">
              <a:buNone/>
            </a:pPr>
            <a:r>
              <a:rPr lang="en-US" sz="1300" dirty="0">
                <a:solidFill>
                  <a:schemeClr val="accent5"/>
                </a:solidFill>
              </a:rPr>
              <a:t>invoice-level open items</a:t>
            </a:r>
            <a:endParaRPr lang="en-US" sz="1300" dirty="0"/>
          </a:p>
        </p:txBody>
      </p:sp>
      <p:sp>
        <p:nvSpPr>
          <p:cNvPr id="14" name="Text 12"/>
          <p:cNvSpPr txBox="1"/>
          <p:nvPr/>
        </p:nvSpPr>
        <p:spPr>
          <a:xfrm>
            <a:off x="822960" y="5248656"/>
            <a:ext cx="4937760" cy="365760"/>
          </a:xfrm>
          <a:prstGeom prst="rect">
            <a:avLst/>
          </a:prstGeom>
          <a:noFill/>
          <a:ln/>
        </p:spPr>
        <p:txBody>
          <a:bodyPr wrap="square" lIns="0" tIns="0" rIns="0" bIns="0" rtlCol="0" anchor="t"/>
          <a:lstStyle/>
          <a:p>
            <a:pPr indent="0" marL="0">
              <a:buNone/>
            </a:pPr>
            <a:r>
              <a:rPr lang="en-US" sz="1500" b="1" dirty="0">
                <a:solidFill>
                  <a:schemeClr val="tx2"/>
                </a:solidFill>
              </a:rPr>
              <a:t>Engineered standards</a:t>
            </a:r>
            <a:endParaRPr lang="en-US" sz="1500" dirty="0"/>
          </a:p>
        </p:txBody>
      </p:sp>
      <p:sp>
        <p:nvSpPr>
          <p:cNvPr id="15" name="Text 13"/>
          <p:cNvSpPr txBox="1"/>
          <p:nvPr/>
        </p:nvSpPr>
        <p:spPr>
          <a:xfrm>
            <a:off x="822960" y="5596128"/>
            <a:ext cx="4937760" cy="365760"/>
          </a:xfrm>
          <a:prstGeom prst="rect">
            <a:avLst/>
          </a:prstGeom>
          <a:noFill/>
          <a:ln/>
        </p:spPr>
        <p:txBody>
          <a:bodyPr wrap="square" lIns="0" tIns="0" rIns="0" bIns="0" rtlCol="0" anchor="t"/>
          <a:lstStyle/>
          <a:p>
            <a:pPr indent="0" marL="0">
              <a:buNone/>
            </a:pPr>
            <a:r>
              <a:rPr lang="en-US" sz="1300" dirty="0">
                <a:solidFill>
                  <a:schemeClr val="accent5"/>
                </a:solidFill>
              </a:rPr>
              <a:t>time-and-motion study</a:t>
            </a:r>
            <a:endParaRPr lang="en-US" sz="1300" dirty="0"/>
          </a:p>
        </p:txBody>
      </p:sp>
      <p:sp>
        <p:nvSpPr>
          <p:cNvPr id="16" name="Shape 14"/>
          <p:cNvSpPr/>
          <p:nvPr/>
        </p:nvSpPr>
        <p:spPr>
          <a:xfrm>
            <a:off x="6172200" y="1325880"/>
            <a:ext cx="5440680" cy="594360"/>
          </a:xfrm>
          <a:prstGeom prst="rect">
            <a:avLst/>
          </a:prstGeom>
          <a:solidFill>
            <a:schemeClr val="accent4"/>
          </a:solidFill>
          <a:ln w="12700">
            <a:solidFill>
              <a:schemeClr val="accent4"/>
            </a:solidFill>
            <a:prstDash val="solid"/>
          </a:ln>
        </p:spPr>
      </p:sp>
      <p:sp>
        <p:nvSpPr>
          <p:cNvPr id="17" name="Text 15"/>
          <p:cNvSpPr txBox="1"/>
          <p:nvPr/>
        </p:nvSpPr>
        <p:spPr>
          <a:xfrm>
            <a:off x="6400800" y="1325880"/>
            <a:ext cx="5029200" cy="594360"/>
          </a:xfrm>
          <a:prstGeom prst="rect">
            <a:avLst/>
          </a:prstGeom>
          <a:noFill/>
          <a:ln/>
        </p:spPr>
        <p:txBody>
          <a:bodyPr wrap="square" lIns="0" tIns="0" rIns="0" bIns="0" rtlCol="0" anchor="ctr"/>
          <a:lstStyle/>
          <a:p>
            <a:pPr indent="0" marL="0">
              <a:buNone/>
            </a:pPr>
            <a:r>
              <a:rPr lang="en-US" sz="1700" b="1" dirty="0">
                <a:solidFill>
                  <a:schemeClr val="bg1"/>
                </a:solidFill>
              </a:rPr>
              <a:t>Not feasible yet</a:t>
            </a:r>
            <a:endParaRPr lang="en-US" sz="1700" dirty="0"/>
          </a:p>
        </p:txBody>
      </p:sp>
      <p:sp>
        <p:nvSpPr>
          <p:cNvPr id="18" name="card"/>
          <p:cNvSpPr/>
          <p:nvPr/>
        </p:nvSpPr>
        <p:spPr>
          <a:xfrm>
            <a:off x="6172200" y="1920240"/>
            <a:ext cx="5440680" cy="4206240"/>
          </a:xfrm>
          <a:prstGeom prst="roundRect">
            <a:avLst>
              <a:gd name="adj" fmla="val 1739"/>
            </a:avLst>
          </a:prstGeom>
          <a:solidFill>
            <a:schemeClr val="bg2"/>
          </a:solidFill>
          <a:ln w="12700">
            <a:solidFill>
              <a:schemeClr val="bg2"/>
            </a:solidFill>
            <a:prstDash val="solid"/>
          </a:ln>
        </p:spPr>
      </p:sp>
      <p:sp>
        <p:nvSpPr>
          <p:cNvPr id="19" name="Text 17"/>
          <p:cNvSpPr txBox="1"/>
          <p:nvPr/>
        </p:nvSpPr>
        <p:spPr>
          <a:xfrm>
            <a:off x="6446520" y="2103120"/>
            <a:ext cx="4937760" cy="365760"/>
          </a:xfrm>
          <a:prstGeom prst="rect">
            <a:avLst/>
          </a:prstGeom>
          <a:noFill/>
          <a:ln/>
        </p:spPr>
        <p:txBody>
          <a:bodyPr wrap="square" lIns="0" tIns="0" rIns="0" bIns="0" rtlCol="0" anchor="t"/>
          <a:lstStyle/>
          <a:p>
            <a:pPr indent="0" marL="0">
              <a:buNone/>
            </a:pPr>
            <a:r>
              <a:rPr lang="en-US" sz="1500" b="1" dirty="0">
                <a:solidFill>
                  <a:schemeClr val="tx2"/>
                </a:solidFill>
              </a:rPr>
              <a:t>Learned Ramadan / Eid seasonality</a:t>
            </a:r>
            <a:endParaRPr lang="en-US" sz="1500" dirty="0"/>
          </a:p>
        </p:txBody>
      </p:sp>
      <p:sp>
        <p:nvSpPr>
          <p:cNvPr id="20" name="Text 18"/>
          <p:cNvSpPr txBox="1"/>
          <p:nvPr/>
        </p:nvSpPr>
        <p:spPr>
          <a:xfrm>
            <a:off x="6446520" y="2450592"/>
            <a:ext cx="4937760" cy="365760"/>
          </a:xfrm>
          <a:prstGeom prst="rect">
            <a:avLst/>
          </a:prstGeom>
          <a:noFill/>
          <a:ln/>
        </p:spPr>
        <p:txBody>
          <a:bodyPr wrap="square" lIns="0" tIns="0" rIns="0" bIns="0" rtlCol="0" anchor="t"/>
          <a:lstStyle/>
          <a:p>
            <a:pPr indent="0" marL="0">
              <a:buNone/>
            </a:pPr>
            <a:r>
              <a:rPr lang="en-US" sz="1300" dirty="0">
                <a:solidFill>
                  <a:schemeClr val="accent5"/>
                </a:solidFill>
              </a:rPr>
              <a:t>needs 24+ months; 8 months hold one Ramadan</a:t>
            </a:r>
            <a:endParaRPr lang="en-US" sz="1300" dirty="0"/>
          </a:p>
        </p:txBody>
      </p:sp>
      <p:sp>
        <p:nvSpPr>
          <p:cNvPr id="21" name="Text 19"/>
          <p:cNvSpPr txBox="1"/>
          <p:nvPr/>
        </p:nvSpPr>
        <p:spPr>
          <a:xfrm>
            <a:off x="6446520" y="2889504"/>
            <a:ext cx="4937760" cy="365760"/>
          </a:xfrm>
          <a:prstGeom prst="rect">
            <a:avLst/>
          </a:prstGeom>
          <a:noFill/>
          <a:ln/>
        </p:spPr>
        <p:txBody>
          <a:bodyPr wrap="square" lIns="0" tIns="0" rIns="0" bIns="0" rtlCol="0" anchor="t"/>
          <a:lstStyle/>
          <a:p>
            <a:pPr indent="0" marL="0">
              <a:buNone/>
            </a:pPr>
            <a:r>
              <a:rPr lang="en-US" sz="1500" b="1" dirty="0">
                <a:solidFill>
                  <a:schemeClr val="tx2"/>
                </a:solidFill>
              </a:rPr>
              <a:t>Trade spend and rebates</a:t>
            </a:r>
            <a:endParaRPr lang="en-US" sz="1500" dirty="0"/>
          </a:p>
        </p:txBody>
      </p:sp>
      <p:sp>
        <p:nvSpPr>
          <p:cNvPr id="22" name="Text 20"/>
          <p:cNvSpPr txBox="1"/>
          <p:nvPr/>
        </p:nvSpPr>
        <p:spPr>
          <a:xfrm>
            <a:off x="6446520" y="3236976"/>
            <a:ext cx="4937760" cy="365760"/>
          </a:xfrm>
          <a:prstGeom prst="rect">
            <a:avLst/>
          </a:prstGeom>
          <a:noFill/>
          <a:ln/>
        </p:spPr>
        <p:txBody>
          <a:bodyPr wrap="square" lIns="0" tIns="0" rIns="0" bIns="0" rtlCol="0" anchor="t"/>
          <a:lstStyle/>
          <a:p>
            <a:pPr indent="0" marL="0">
              <a:buNone/>
            </a:pPr>
            <a:r>
              <a:rPr lang="en-US" sz="1300" dirty="0">
                <a:solidFill>
                  <a:schemeClr val="accent5"/>
                </a:solidFill>
              </a:rPr>
              <a:t>no data received</a:t>
            </a:r>
            <a:endParaRPr lang="en-US" sz="1300" dirty="0"/>
          </a:p>
        </p:txBody>
      </p:sp>
      <p:sp>
        <p:nvSpPr>
          <p:cNvPr id="23" name="Text 21"/>
          <p:cNvSpPr txBox="1"/>
          <p:nvPr/>
        </p:nvSpPr>
        <p:spPr>
          <a:xfrm>
            <a:off x="6446520" y="3675888"/>
            <a:ext cx="4937760" cy="365760"/>
          </a:xfrm>
          <a:prstGeom prst="rect">
            <a:avLst/>
          </a:prstGeom>
          <a:noFill/>
          <a:ln/>
        </p:spPr>
        <p:txBody>
          <a:bodyPr wrap="square" lIns="0" tIns="0" rIns="0" bIns="0" rtlCol="0" anchor="t"/>
          <a:lstStyle/>
          <a:p>
            <a:pPr indent="0" marL="0">
              <a:buNone/>
            </a:pPr>
            <a:r>
              <a:rPr lang="en-US" sz="1500" b="1" dirty="0">
                <a:solidFill>
                  <a:schemeClr val="tx2"/>
                </a:solidFill>
              </a:rPr>
              <a:t>Route and van-load optimisation</a:t>
            </a:r>
            <a:endParaRPr lang="en-US" sz="1500" dirty="0"/>
          </a:p>
        </p:txBody>
      </p:sp>
      <p:sp>
        <p:nvSpPr>
          <p:cNvPr id="24" name="Text 22"/>
          <p:cNvSpPr txBox="1"/>
          <p:nvPr/>
        </p:nvSpPr>
        <p:spPr>
          <a:xfrm>
            <a:off x="6446520" y="4023360"/>
            <a:ext cx="4937760" cy="365760"/>
          </a:xfrm>
          <a:prstGeom prst="rect">
            <a:avLst/>
          </a:prstGeom>
          <a:noFill/>
          <a:ln/>
        </p:spPr>
        <p:txBody>
          <a:bodyPr wrap="square" lIns="0" tIns="0" rIns="0" bIns="0" rtlCol="0" anchor="t"/>
          <a:lstStyle/>
          <a:p>
            <a:pPr indent="0" marL="0">
              <a:buNone/>
            </a:pPr>
            <a:r>
              <a:rPr lang="en-US" sz="1300" dirty="0">
                <a:solidFill>
                  <a:schemeClr val="accent5"/>
                </a:solidFill>
              </a:rPr>
              <a:t>no route plans or van loads</a:t>
            </a:r>
            <a:endParaRPr lang="en-US" sz="1300" dirty="0"/>
          </a:p>
        </p:txBody>
      </p:sp>
      <p:sp>
        <p:nvSpPr>
          <p:cNvPr id="25" name="Text 23"/>
          <p:cNvSpPr txBox="1"/>
          <p:nvPr/>
        </p:nvSpPr>
        <p:spPr>
          <a:xfrm>
            <a:off x="6446520" y="4462272"/>
            <a:ext cx="4937760" cy="365760"/>
          </a:xfrm>
          <a:prstGeom prst="rect">
            <a:avLst/>
          </a:prstGeom>
          <a:noFill/>
          <a:ln/>
        </p:spPr>
        <p:txBody>
          <a:bodyPr wrap="square" lIns="0" tIns="0" rIns="0" bIns="0" rtlCol="0" anchor="t"/>
          <a:lstStyle/>
          <a:p>
            <a:pPr indent="0" marL="0">
              <a:buNone/>
            </a:pPr>
            <a:r>
              <a:rPr lang="en-US" sz="1500" b="1" dirty="0">
                <a:solidFill>
                  <a:schemeClr val="tx2"/>
                </a:solidFill>
              </a:rPr>
              <a:t>Storage revenue</a:t>
            </a:r>
            <a:endParaRPr lang="en-US" sz="1500" dirty="0"/>
          </a:p>
        </p:txBody>
      </p:sp>
      <p:sp>
        <p:nvSpPr>
          <p:cNvPr id="26" name="Text 24"/>
          <p:cNvSpPr txBox="1"/>
          <p:nvPr/>
        </p:nvSpPr>
        <p:spPr>
          <a:xfrm>
            <a:off x="6446520" y="4809744"/>
            <a:ext cx="4937760" cy="365760"/>
          </a:xfrm>
          <a:prstGeom prst="rect">
            <a:avLst/>
          </a:prstGeom>
          <a:noFill/>
          <a:ln/>
        </p:spPr>
        <p:txBody>
          <a:bodyPr wrap="square" lIns="0" tIns="0" rIns="0" bIns="0" rtlCol="0" anchor="t"/>
          <a:lstStyle/>
          <a:p>
            <a:pPr indent="0" marL="0">
              <a:buNone/>
            </a:pPr>
            <a:r>
              <a:rPr lang="en-US" sz="1300" dirty="0">
                <a:solidFill>
                  <a:schemeClr val="accent5"/>
                </a:solidFill>
              </a:rPr>
              <a:t>no occupancy data; pallet ids destroyed</a:t>
            </a:r>
            <a:endParaRPr lang="en-US" sz="1300" dirty="0"/>
          </a:p>
        </p:txBody>
      </p:sp>
      <p:sp>
        <p:nvSpPr>
          <p:cNvPr id="27" name="Text 25"/>
          <p:cNvSpPr txBox="1"/>
          <p:nvPr/>
        </p:nvSpPr>
        <p:spPr>
          <a:xfrm>
            <a:off x="6446520" y="5248656"/>
            <a:ext cx="4937760" cy="365760"/>
          </a:xfrm>
          <a:prstGeom prst="rect">
            <a:avLst/>
          </a:prstGeom>
          <a:noFill/>
          <a:ln/>
        </p:spPr>
        <p:txBody>
          <a:bodyPr wrap="square" lIns="0" tIns="0" rIns="0" bIns="0" rtlCol="0" anchor="t"/>
          <a:lstStyle/>
          <a:p>
            <a:pPr indent="0" marL="0">
              <a:buNone/>
            </a:pPr>
            <a:r>
              <a:rPr lang="en-US" sz="1500" b="1" dirty="0">
                <a:solidFill>
                  <a:schemeClr val="tx2"/>
                </a:solidFill>
              </a:rPr>
              <a:t>Shelf-life risk</a:t>
            </a:r>
            <a:endParaRPr lang="en-US" sz="1500" dirty="0"/>
          </a:p>
        </p:txBody>
      </p:sp>
      <p:sp>
        <p:nvSpPr>
          <p:cNvPr id="28" name="Text 26"/>
          <p:cNvSpPr txBox="1"/>
          <p:nvPr/>
        </p:nvSpPr>
        <p:spPr>
          <a:xfrm>
            <a:off x="6446520" y="5596128"/>
            <a:ext cx="4937760" cy="365760"/>
          </a:xfrm>
          <a:prstGeom prst="rect">
            <a:avLst/>
          </a:prstGeom>
          <a:noFill/>
          <a:ln/>
        </p:spPr>
        <p:txBody>
          <a:bodyPr wrap="square" lIns="0" tIns="0" rIns="0" bIns="0" rtlCol="0" anchor="t"/>
          <a:lstStyle/>
          <a:p>
            <a:pPr indent="0" marL="0">
              <a:buNone/>
            </a:pPr>
            <a:r>
              <a:rPr lang="en-US" sz="1300" dirty="0">
                <a:solidFill>
                  <a:schemeClr val="accent5"/>
                </a:solidFill>
              </a:rPr>
              <a:t>shelf-life master is empty (and median shelf life at receipt is 96%)</a:t>
            </a:r>
            <a:endParaRPr lang="en-US" sz="13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title" hasCustomPrompt="1"/>
          </p:nvPr>
        </p:nvSpPr>
        <p:spPr>
          <a:xfrm>
            <a:off x="548640" y="2286000"/>
            <a:ext cx="10515600" cy="1188720"/>
          </a:xfrm>
          <a:prstGeom prst="rect">
            <a:avLst/>
          </a:prstGeom>
          <a:noFill/>
          <a:ln/>
        </p:spPr>
        <p:txBody>
          <a:bodyPr wrap="square" lIns="0" tIns="0" rIns="0" bIns="0" rtlCol="0" anchor="b"/>
          <a:lstStyle/>
          <a:p>
            <a:pPr algn="l" indent="0" marL="0">
              <a:buNone/>
            </a:pPr>
            <a:r>
              <a:rPr lang="en-US" sz="4200" b="1" dirty="0">
                <a:solidFill>
                  <a:schemeClr val="bg1"/>
                </a:solidFill>
              </a:rPr>
              <a:t>Findings and conclusion</a:t>
            </a:r>
            <a:endParaRPr lang="en-US" sz="4200" dirty="0"/>
          </a:p>
        </p:txBody>
      </p:sp>
      <p:sp>
        <p:nvSpPr>
          <p:cNvPr id="3" name="Text 0"/>
          <p:cNvSpPr/>
          <p:nvPr>
            <p:ph idx="101" type="body" hasCustomPrompt="1"/>
          </p:nvPr>
        </p:nvSpPr>
        <p:spPr>
          <a:xfrm>
            <a:off x="548640" y="3611880"/>
            <a:ext cx="10058400" cy="1005840"/>
          </a:xfrm>
          <a:prstGeom prst="rect">
            <a:avLst/>
          </a:prstGeom>
          <a:noFill/>
          <a:ln/>
        </p:spPr>
        <p:txBody>
          <a:bodyPr wrap="square" lIns="0" tIns="0" rIns="0" bIns="0" rtlCol="0" anchor="t"/>
          <a:lstStyle/>
          <a:p>
            <a:pPr algn="l" indent="0" marL="0">
              <a:buNone/>
            </a:pPr>
            <a:r>
              <a:rPr lang="en-US" sz="1900" dirty="0">
                <a:solidFill>
                  <a:schemeClr val="accent6"/>
                </a:solidFill>
              </a:rPr>
              <a:t>What the data says, what it is worth, and what we need next</a:t>
            </a:r>
            <a:endParaRPr lang="en-US" sz="19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Key findings</a:t>
            </a:r>
            <a:endParaRPr lang="en-US" sz="3000" dirty="0"/>
          </a:p>
        </p:txBody>
      </p:sp>
      <p:sp>
        <p:nvSpPr>
          <p:cNvPr id="3" name="card"/>
          <p:cNvSpPr/>
          <p:nvPr/>
        </p:nvSpPr>
        <p:spPr>
          <a:xfrm>
            <a:off x="548640" y="1325880"/>
            <a:ext cx="5440680" cy="1463040"/>
          </a:xfrm>
          <a:prstGeom prst="roundRect">
            <a:avLst>
              <a:gd name="adj" fmla="val 5000"/>
            </a:avLst>
          </a:prstGeom>
          <a:solidFill>
            <a:schemeClr val="bg2"/>
          </a:solidFill>
          <a:ln w="12700">
            <a:solidFill>
              <a:schemeClr val="bg2"/>
            </a:solidFill>
            <a:prstDash val="solid"/>
          </a:ln>
        </p:spPr>
      </p:sp>
      <p:sp>
        <p:nvSpPr>
          <p:cNvPr id="4" name="Shape 2"/>
          <p:cNvSpPr/>
          <p:nvPr/>
        </p:nvSpPr>
        <p:spPr>
          <a:xfrm>
            <a:off x="548640" y="1325880"/>
            <a:ext cx="109728" cy="1463040"/>
          </a:xfrm>
          <a:prstGeom prst="rect">
            <a:avLst/>
          </a:prstGeom>
          <a:solidFill>
            <a:schemeClr val="accent3"/>
          </a:solidFill>
          <a:ln w="12700">
            <a:solidFill>
              <a:schemeClr val="accent3"/>
            </a:solidFill>
            <a:prstDash val="solid"/>
          </a:ln>
        </p:spPr>
      </p:sp>
      <p:sp>
        <p:nvSpPr>
          <p:cNvPr id="5" name="Text 3"/>
          <p:cNvSpPr txBox="1"/>
          <p:nvPr/>
        </p:nvSpPr>
        <p:spPr>
          <a:xfrm>
            <a:off x="868680" y="1463040"/>
            <a:ext cx="4937760" cy="457200"/>
          </a:xfrm>
          <a:prstGeom prst="rect">
            <a:avLst/>
          </a:prstGeom>
          <a:noFill/>
          <a:ln/>
        </p:spPr>
        <p:txBody>
          <a:bodyPr wrap="square" lIns="0" tIns="0" rIns="0" bIns="0" rtlCol="0" anchor="t"/>
          <a:lstStyle/>
          <a:p>
            <a:pPr indent="0" marL="0">
              <a:buNone/>
            </a:pPr>
            <a:r>
              <a:rPr lang="en-US" sz="1600" b="1" dirty="0">
                <a:solidFill>
                  <a:schemeClr val="tx2"/>
                </a:solidFill>
              </a:rPr>
              <a:t>SAR 639k a year of recoverable Jeddah labour</a:t>
            </a:r>
            <a:endParaRPr lang="en-US" sz="1600" dirty="0"/>
          </a:p>
        </p:txBody>
      </p:sp>
      <p:sp>
        <p:nvSpPr>
          <p:cNvPr id="6" name="Text 4"/>
          <p:cNvSpPr txBox="1"/>
          <p:nvPr/>
        </p:nvSpPr>
        <p:spPr>
          <a:xfrm>
            <a:off x="868680" y="1947672"/>
            <a:ext cx="4937760" cy="777240"/>
          </a:xfrm>
          <a:prstGeom prst="rect">
            <a:avLst/>
          </a:prstGeom>
          <a:noFill/>
          <a:ln/>
        </p:spPr>
        <p:txBody>
          <a:bodyPr wrap="square" lIns="0" tIns="0" rIns="0" bIns="0" rtlCol="0" anchor="t"/>
          <a:lstStyle/>
          <a:p>
            <a:pPr indent="0" marL="0">
              <a:buNone/>
            </a:pPr>
            <a:r>
              <a:rPr lang="en-US" sz="1300" dirty="0">
                <a:solidFill>
                  <a:schemeClr val="tx1"/>
                </a:solidFill>
              </a:rPr>
              <a:t>If every full shift performed like Binzagr's own top quartile in the same role: ~11 FTE, range SAR 492k-806k. Labelled Simulated.</a:t>
            </a:r>
            <a:endParaRPr lang="en-US" sz="1300" dirty="0"/>
          </a:p>
        </p:txBody>
      </p:sp>
      <p:sp>
        <p:nvSpPr>
          <p:cNvPr id="7" name="card"/>
          <p:cNvSpPr/>
          <p:nvPr/>
        </p:nvSpPr>
        <p:spPr>
          <a:xfrm>
            <a:off x="6172200" y="1325880"/>
            <a:ext cx="5440680" cy="1463040"/>
          </a:xfrm>
          <a:prstGeom prst="roundRect">
            <a:avLst>
              <a:gd name="adj" fmla="val 5000"/>
            </a:avLst>
          </a:prstGeom>
          <a:solidFill>
            <a:schemeClr val="bg2"/>
          </a:solidFill>
          <a:ln w="12700">
            <a:solidFill>
              <a:schemeClr val="bg2"/>
            </a:solidFill>
            <a:prstDash val="solid"/>
          </a:ln>
        </p:spPr>
      </p:sp>
      <p:sp>
        <p:nvSpPr>
          <p:cNvPr id="8" name="Shape 6"/>
          <p:cNvSpPr/>
          <p:nvPr/>
        </p:nvSpPr>
        <p:spPr>
          <a:xfrm>
            <a:off x="6172200" y="1325880"/>
            <a:ext cx="109728" cy="1463040"/>
          </a:xfrm>
          <a:prstGeom prst="rect">
            <a:avLst/>
          </a:prstGeom>
          <a:solidFill>
            <a:schemeClr val="accent2"/>
          </a:solidFill>
          <a:ln w="12700">
            <a:solidFill>
              <a:schemeClr val="accent2"/>
            </a:solidFill>
            <a:prstDash val="solid"/>
          </a:ln>
        </p:spPr>
      </p:sp>
      <p:sp>
        <p:nvSpPr>
          <p:cNvPr id="9" name="Text 7"/>
          <p:cNvSpPr txBox="1"/>
          <p:nvPr/>
        </p:nvSpPr>
        <p:spPr>
          <a:xfrm>
            <a:off x="6492240" y="1463040"/>
            <a:ext cx="4937760" cy="457200"/>
          </a:xfrm>
          <a:prstGeom prst="rect">
            <a:avLst/>
          </a:prstGeom>
          <a:noFill/>
          <a:ln/>
        </p:spPr>
        <p:txBody>
          <a:bodyPr wrap="square" lIns="0" tIns="0" rIns="0" bIns="0" rtlCol="0" anchor="t"/>
          <a:lstStyle/>
          <a:p>
            <a:pPr indent="0" marL="0">
              <a:buNone/>
            </a:pPr>
            <a:r>
              <a:rPr lang="en-US" sz="1600" b="1" dirty="0">
                <a:solidFill>
                  <a:schemeClr val="tx2"/>
                </a:solidFill>
              </a:rPr>
              <a:t>59% of paid time is invisible to the WMS</a:t>
            </a:r>
            <a:endParaRPr lang="en-US" sz="1600" dirty="0"/>
          </a:p>
        </p:txBody>
      </p:sp>
      <p:sp>
        <p:nvSpPr>
          <p:cNvPr id="10" name="Text 8"/>
          <p:cNvSpPr txBox="1"/>
          <p:nvPr/>
        </p:nvSpPr>
        <p:spPr>
          <a:xfrm>
            <a:off x="6492240" y="1947672"/>
            <a:ext cx="4937760" cy="777240"/>
          </a:xfrm>
          <a:prstGeom prst="rect">
            <a:avLst/>
          </a:prstGeom>
          <a:noFill/>
          <a:ln/>
        </p:spPr>
        <p:txBody>
          <a:bodyPr wrap="square" lIns="0" tIns="0" rIns="0" bIns="0" rtlCol="0" anchor="t"/>
          <a:lstStyle/>
          <a:p>
            <a:pPr indent="0" marL="0">
              <a:buNone/>
            </a:pPr>
            <a:r>
              <a:rPr lang="en-US" sz="1300" dirty="0">
                <a:solidFill>
                  <a:schemeClr val="tx1"/>
                </a:solidFill>
              </a:rPr>
              <a:t>About 161 FTE are paid but scans account for 115. The biggest prize, once attendance shows what that time is.</a:t>
            </a:r>
            <a:endParaRPr lang="en-US" sz="1300" dirty="0"/>
          </a:p>
        </p:txBody>
      </p:sp>
      <p:sp>
        <p:nvSpPr>
          <p:cNvPr id="11" name="card"/>
          <p:cNvSpPr/>
          <p:nvPr/>
        </p:nvSpPr>
        <p:spPr>
          <a:xfrm>
            <a:off x="548640" y="2971800"/>
            <a:ext cx="5440680" cy="1463040"/>
          </a:xfrm>
          <a:prstGeom prst="roundRect">
            <a:avLst>
              <a:gd name="adj" fmla="val 5000"/>
            </a:avLst>
          </a:prstGeom>
          <a:solidFill>
            <a:schemeClr val="bg2"/>
          </a:solidFill>
          <a:ln w="12700">
            <a:solidFill>
              <a:schemeClr val="bg2"/>
            </a:solidFill>
            <a:prstDash val="solid"/>
          </a:ln>
        </p:spPr>
      </p:sp>
      <p:sp>
        <p:nvSpPr>
          <p:cNvPr id="12" name="Shape 10"/>
          <p:cNvSpPr/>
          <p:nvPr/>
        </p:nvSpPr>
        <p:spPr>
          <a:xfrm>
            <a:off x="548640" y="2971800"/>
            <a:ext cx="109728" cy="1463040"/>
          </a:xfrm>
          <a:prstGeom prst="rect">
            <a:avLst/>
          </a:prstGeom>
          <a:solidFill>
            <a:schemeClr val="accent4"/>
          </a:solidFill>
          <a:ln w="12700">
            <a:solidFill>
              <a:schemeClr val="accent4"/>
            </a:solidFill>
            <a:prstDash val="solid"/>
          </a:ln>
        </p:spPr>
      </p:sp>
      <p:sp>
        <p:nvSpPr>
          <p:cNvPr id="13" name="Text 11"/>
          <p:cNvSpPr txBox="1"/>
          <p:nvPr/>
        </p:nvSpPr>
        <p:spPr>
          <a:xfrm>
            <a:off x="868680" y="3108960"/>
            <a:ext cx="4937760" cy="457200"/>
          </a:xfrm>
          <a:prstGeom prst="rect">
            <a:avLst/>
          </a:prstGeom>
          <a:noFill/>
          <a:ln/>
        </p:spPr>
        <p:txBody>
          <a:bodyPr wrap="square" lIns="0" tIns="0" rIns="0" bIns="0" rtlCol="0" anchor="t"/>
          <a:lstStyle/>
          <a:p>
            <a:pPr indent="0" marL="0">
              <a:buNone/>
            </a:pPr>
            <a:r>
              <a:rPr lang="en-US" sz="1600" b="1" dirty="0">
                <a:solidFill>
                  <a:schemeClr val="tx2"/>
                </a:solidFill>
              </a:rPr>
              <a:t>Some prices may not cover labour</a:t>
            </a:r>
            <a:endParaRPr lang="en-US" sz="1600" dirty="0"/>
          </a:p>
        </p:txBody>
      </p:sp>
      <p:sp>
        <p:nvSpPr>
          <p:cNvPr id="14" name="Text 12"/>
          <p:cNvSpPr txBox="1"/>
          <p:nvPr/>
        </p:nvSpPr>
        <p:spPr>
          <a:xfrm>
            <a:off x="868680" y="3593592"/>
            <a:ext cx="4937760" cy="777240"/>
          </a:xfrm>
          <a:prstGeom prst="rect">
            <a:avLst/>
          </a:prstGeom>
          <a:noFill/>
          <a:ln/>
        </p:spPr>
        <p:txBody>
          <a:bodyPr wrap="square" lIns="0" tIns="0" rIns="0" bIns="0" rtlCol="0" anchor="t"/>
          <a:lstStyle/>
          <a:p>
            <a:pPr indent="0" marL="0">
              <a:buNone/>
            </a:pPr>
            <a:r>
              <a:rPr lang="en-US" sz="1300" dirty="0">
                <a:solidFill>
                  <a:schemeClr val="tx1"/>
                </a:solidFill>
              </a:rPr>
              <a:t>Case picking costs SAR 0.77-1.02 of labour per loose case; one client pays SAR 0.50.</a:t>
            </a:r>
            <a:endParaRPr lang="en-US" sz="1300" dirty="0"/>
          </a:p>
        </p:txBody>
      </p:sp>
      <p:sp>
        <p:nvSpPr>
          <p:cNvPr id="15" name="card"/>
          <p:cNvSpPr/>
          <p:nvPr/>
        </p:nvSpPr>
        <p:spPr>
          <a:xfrm>
            <a:off x="6172200" y="2971800"/>
            <a:ext cx="5440680" cy="1463040"/>
          </a:xfrm>
          <a:prstGeom prst="roundRect">
            <a:avLst>
              <a:gd name="adj" fmla="val 5000"/>
            </a:avLst>
          </a:prstGeom>
          <a:solidFill>
            <a:schemeClr val="bg2"/>
          </a:solidFill>
          <a:ln w="12700">
            <a:solidFill>
              <a:schemeClr val="bg2"/>
            </a:solidFill>
            <a:prstDash val="solid"/>
          </a:ln>
        </p:spPr>
      </p:sp>
      <p:sp>
        <p:nvSpPr>
          <p:cNvPr id="16" name="Shape 14"/>
          <p:cNvSpPr/>
          <p:nvPr/>
        </p:nvSpPr>
        <p:spPr>
          <a:xfrm>
            <a:off x="6172200" y="2971800"/>
            <a:ext cx="109728" cy="1463040"/>
          </a:xfrm>
          <a:prstGeom prst="rect">
            <a:avLst/>
          </a:prstGeom>
          <a:solidFill>
            <a:schemeClr val="accent2"/>
          </a:solidFill>
          <a:ln w="12700">
            <a:solidFill>
              <a:schemeClr val="accent2"/>
            </a:solidFill>
            <a:prstDash val="solid"/>
          </a:ln>
        </p:spPr>
      </p:sp>
      <p:sp>
        <p:nvSpPr>
          <p:cNvPr id="17" name="Text 15"/>
          <p:cNvSpPr txBox="1"/>
          <p:nvPr/>
        </p:nvSpPr>
        <p:spPr>
          <a:xfrm>
            <a:off x="6492240" y="3108960"/>
            <a:ext cx="4937760" cy="457200"/>
          </a:xfrm>
          <a:prstGeom prst="rect">
            <a:avLst/>
          </a:prstGeom>
          <a:noFill/>
          <a:ln/>
        </p:spPr>
        <p:txBody>
          <a:bodyPr wrap="square" lIns="0" tIns="0" rIns="0" bIns="0" rtlCol="0" anchor="t"/>
          <a:lstStyle/>
          <a:p>
            <a:pPr indent="0" marL="0">
              <a:buNone/>
            </a:pPr>
            <a:r>
              <a:rPr lang="en-US" sz="1600" b="1" dirty="0">
                <a:solidFill>
                  <a:schemeClr val="tx2"/>
                </a:solidFill>
              </a:rPr>
              <a:t>A quarter of labour goes on work no client sees</a:t>
            </a:r>
            <a:endParaRPr lang="en-US" sz="1600" dirty="0"/>
          </a:p>
        </p:txBody>
      </p:sp>
      <p:sp>
        <p:nvSpPr>
          <p:cNvPr id="18" name="Text 16"/>
          <p:cNvSpPr txBox="1"/>
          <p:nvPr/>
        </p:nvSpPr>
        <p:spPr>
          <a:xfrm>
            <a:off x="6492240" y="3593592"/>
            <a:ext cx="4937760" cy="777240"/>
          </a:xfrm>
          <a:prstGeom prst="rect">
            <a:avLst/>
          </a:prstGeom>
          <a:noFill/>
          <a:ln/>
        </p:spPr>
        <p:txBody>
          <a:bodyPr wrap="square" lIns="0" tIns="0" rIns="0" bIns="0" rtlCol="0" anchor="t"/>
          <a:lstStyle/>
          <a:p>
            <a:pPr indent="0" marL="0">
              <a:buNone/>
            </a:pPr>
            <a:r>
              <a:rPr lang="en-US" sz="1300" dirty="0">
                <a:solidFill>
                  <a:schemeClr val="tx1"/>
                </a:solidFill>
              </a:rPr>
              <a:t>In-house moves and counts 10.3%; inbound paperwork 14.5% of labour.</a:t>
            </a:r>
            <a:endParaRPr lang="en-US" sz="1300" dirty="0"/>
          </a:p>
        </p:txBody>
      </p:sp>
      <p:sp>
        <p:nvSpPr>
          <p:cNvPr id="19" name="card"/>
          <p:cNvSpPr/>
          <p:nvPr/>
        </p:nvSpPr>
        <p:spPr>
          <a:xfrm>
            <a:off x="548640" y="4617720"/>
            <a:ext cx="5440680" cy="1463040"/>
          </a:xfrm>
          <a:prstGeom prst="roundRect">
            <a:avLst>
              <a:gd name="adj" fmla="val 5000"/>
            </a:avLst>
          </a:prstGeom>
          <a:solidFill>
            <a:schemeClr val="bg2"/>
          </a:solidFill>
          <a:ln w="12700">
            <a:solidFill>
              <a:schemeClr val="bg2"/>
            </a:solidFill>
            <a:prstDash val="solid"/>
          </a:ln>
        </p:spPr>
      </p:sp>
      <p:sp>
        <p:nvSpPr>
          <p:cNvPr id="20" name="Shape 18"/>
          <p:cNvSpPr/>
          <p:nvPr/>
        </p:nvSpPr>
        <p:spPr>
          <a:xfrm>
            <a:off x="548640" y="4617720"/>
            <a:ext cx="109728" cy="1463040"/>
          </a:xfrm>
          <a:prstGeom prst="rect">
            <a:avLst/>
          </a:prstGeom>
          <a:solidFill>
            <a:schemeClr val="accent5"/>
          </a:solidFill>
          <a:ln w="12700">
            <a:solidFill>
              <a:schemeClr val="accent5"/>
            </a:solidFill>
            <a:prstDash val="solid"/>
          </a:ln>
        </p:spPr>
      </p:sp>
      <p:sp>
        <p:nvSpPr>
          <p:cNvPr id="21" name="Text 19"/>
          <p:cNvSpPr txBox="1"/>
          <p:nvPr/>
        </p:nvSpPr>
        <p:spPr>
          <a:xfrm>
            <a:off x="868680" y="4754880"/>
            <a:ext cx="4937760" cy="457200"/>
          </a:xfrm>
          <a:prstGeom prst="rect">
            <a:avLst/>
          </a:prstGeom>
          <a:noFill/>
          <a:ln/>
        </p:spPr>
        <p:txBody>
          <a:bodyPr wrap="square" lIns="0" tIns="0" rIns="0" bIns="0" rtlCol="0" anchor="t"/>
          <a:lstStyle/>
          <a:p>
            <a:pPr indent="0" marL="0">
              <a:buNone/>
            </a:pPr>
            <a:r>
              <a:rPr lang="en-US" sz="1600" b="1" dirty="0">
                <a:solidFill>
                  <a:schemeClr val="tx2"/>
                </a:solidFill>
              </a:rPr>
              <a:t>The data needs three cheap fixes</a:t>
            </a:r>
            <a:endParaRPr lang="en-US" sz="1600" dirty="0"/>
          </a:p>
        </p:txBody>
      </p:sp>
      <p:sp>
        <p:nvSpPr>
          <p:cNvPr id="22" name="Text 20"/>
          <p:cNvSpPr txBox="1"/>
          <p:nvPr/>
        </p:nvSpPr>
        <p:spPr>
          <a:xfrm>
            <a:off x="868680" y="5239512"/>
            <a:ext cx="4937760" cy="777240"/>
          </a:xfrm>
          <a:prstGeom prst="rect">
            <a:avLst/>
          </a:prstGeom>
          <a:noFill/>
          <a:ln/>
        </p:spPr>
        <p:txBody>
          <a:bodyPr wrap="square" lIns="0" tIns="0" rIns="0" bIns="0" rtlCol="0" anchor="t"/>
          <a:lstStyle/>
          <a:p>
            <a:pPr indent="0" marL="0">
              <a:buNone/>
            </a:pPr>
            <a:r>
              <a:rPr lang="en-US" sz="1300" dirty="0">
                <a:solidFill>
                  <a:schemeClr val="tx1"/>
                </a:solidFill>
              </a:rPr>
              <a:t>Pallet ids as text, corrected conversion factors, confirmed billing codes 080 / 100.</a:t>
            </a:r>
            <a:endParaRPr lang="en-US" sz="1300" dirty="0"/>
          </a:p>
        </p:txBody>
      </p:sp>
      <p:sp>
        <p:nvSpPr>
          <p:cNvPr id="23" name="card"/>
          <p:cNvSpPr/>
          <p:nvPr/>
        </p:nvSpPr>
        <p:spPr>
          <a:xfrm>
            <a:off x="6172200" y="4617720"/>
            <a:ext cx="5440680" cy="1463040"/>
          </a:xfrm>
          <a:prstGeom prst="roundRect">
            <a:avLst>
              <a:gd name="adj" fmla="val 5000"/>
            </a:avLst>
          </a:prstGeom>
          <a:solidFill>
            <a:schemeClr val="bg2"/>
          </a:solidFill>
          <a:ln w="12700">
            <a:solidFill>
              <a:schemeClr val="bg2"/>
            </a:solidFill>
            <a:prstDash val="solid"/>
          </a:ln>
        </p:spPr>
      </p:sp>
      <p:sp>
        <p:nvSpPr>
          <p:cNvPr id="24" name="Shape 22"/>
          <p:cNvSpPr/>
          <p:nvPr/>
        </p:nvSpPr>
        <p:spPr>
          <a:xfrm>
            <a:off x="6172200" y="4617720"/>
            <a:ext cx="109728" cy="1463040"/>
          </a:xfrm>
          <a:prstGeom prst="rect">
            <a:avLst/>
          </a:prstGeom>
          <a:solidFill>
            <a:schemeClr val="tx2"/>
          </a:solidFill>
          <a:ln w="12700">
            <a:solidFill>
              <a:schemeClr val="tx2"/>
            </a:solidFill>
            <a:prstDash val="solid"/>
          </a:ln>
        </p:spPr>
      </p:sp>
      <p:sp>
        <p:nvSpPr>
          <p:cNvPr id="25" name="Text 23"/>
          <p:cNvSpPr txBox="1"/>
          <p:nvPr/>
        </p:nvSpPr>
        <p:spPr>
          <a:xfrm>
            <a:off x="6492240" y="4754880"/>
            <a:ext cx="4937760" cy="457200"/>
          </a:xfrm>
          <a:prstGeom prst="rect">
            <a:avLst/>
          </a:prstGeom>
          <a:noFill/>
          <a:ln/>
        </p:spPr>
        <p:txBody>
          <a:bodyPr wrap="square" lIns="0" tIns="0" rIns="0" bIns="0" rtlCol="0" anchor="t"/>
          <a:lstStyle/>
          <a:p>
            <a:pPr indent="0" marL="0">
              <a:buNone/>
            </a:pPr>
            <a:r>
              <a:rPr lang="en-US" sz="1600" b="1" dirty="0">
                <a:solidFill>
                  <a:schemeClr val="tx2"/>
                </a:solidFill>
              </a:rPr>
              <a:t>Calendar effects are real and visible</a:t>
            </a:r>
            <a:endParaRPr lang="en-US" sz="1600" dirty="0"/>
          </a:p>
        </p:txBody>
      </p:sp>
      <p:sp>
        <p:nvSpPr>
          <p:cNvPr id="26" name="Text 24"/>
          <p:cNvSpPr txBox="1"/>
          <p:nvPr/>
        </p:nvSpPr>
        <p:spPr>
          <a:xfrm>
            <a:off x="6492240" y="5239512"/>
            <a:ext cx="4937760" cy="777240"/>
          </a:xfrm>
          <a:prstGeom prst="rect">
            <a:avLst/>
          </a:prstGeom>
          <a:noFill/>
          <a:ln/>
        </p:spPr>
        <p:txBody>
          <a:bodyPr wrap="square" lIns="0" tIns="0" rIns="0" bIns="0" rtlCol="0" anchor="t"/>
          <a:lstStyle/>
          <a:p>
            <a:pPr indent="0" marL="0">
              <a:buNone/>
            </a:pPr>
            <a:r>
              <a:rPr lang="en-US" sz="1300" dirty="0">
                <a:solidFill>
                  <a:schemeClr val="tx1"/>
                </a:solidFill>
              </a:rPr>
              <a:t>Ramadan ran ~13% above normal weekdays; Eid and National Day show as closures. Shelf life at receipt is healthy (median 96%).</a:t>
            </a:r>
            <a:endParaRPr lang="en-US" sz="13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Five levers worth about SAR 2.3M a year</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Annual profit impact sized from the data in hand (range SAR 1.1M-3.9M); all Simulated</a:t>
            </a:r>
            <a:endParaRPr lang="en-US" sz="1500" dirty="0"/>
          </a:p>
        </p:txBody>
      </p:sp>
      <p:graphicFrame>
        <p:nvGraphicFramePr>
          <p:cNvPr id="4" name="Chart 0" descr=""/>
          <p:cNvGraphicFramePr/>
          <p:nvPr/>
        </p:nvGraphicFramePr>
        <p:xfrm>
          <a:off x="548640" y="1463040"/>
          <a:ext cx="6949440" cy="4572000"/>
        </p:xfrm>
        <a:graphic xmlns:a="http://schemas.openxmlformats.org/drawingml/2006/main">
          <a:graphicData uri="http://schemas.openxmlformats.org/drawingml/2006/chart">
            <c:chart xmlns:c="http://schemas.openxmlformats.org/drawingml/2006/chart" r:id="rId1"/>
          </a:graphicData>
        </a:graphic>
      </p:graphicFrame>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7772400" y="1554480"/>
          <a:ext cx="3840480" cy="914400"/>
        </p:xfrm>
        <a:graphic>
          <a:graphicData uri="http://schemas.openxmlformats.org/drawingml/2006/table">
            <a:tbl>
              <a:tblPr/>
              <a:tblGrid>
                <a:gridCol w="2011680"/>
                <a:gridCol w="914400"/>
                <a:gridCol w="914400"/>
              </a:tblGrid>
              <a:tr h="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Lever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Low</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High</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0F3443"/>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Van-rep productivity</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265k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1.24M</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Jeddah labour</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492k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806k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Price leakage</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159k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793k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Returns</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106k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693k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FFFFF"/>
                    </a:solidFill>
                  </a:tcPr>
                </a:tc>
              </a:tr>
              <a:tr h="0">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Outlet win-back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73k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c>
                  <a:txBody>
                    <a:bodyPr/>
                    <a:lstStyle/>
                    <a:p>
                      <a:pPr indent="0" marL="0">
                        <a:buNone/>
                      </a:pPr>
                      <a:r>
                        <a:rPr lang="en-US" sz="1250" dirty="0">
                          <a:solidFill>
                            <a:srgbClr val="1B2631"/>
                          </a:solidFill>
                          <a:latin typeface="Calibri" pitchFamily="34" charset="0"/>
                          <a:ea typeface="Calibri" pitchFamily="34" charset="-122"/>
                          <a:cs typeface="Calibri" pitchFamily="34" charset="-120"/>
                        </a:rPr>
                        <a:t>363k</a:t>
                      </a:r>
                      <a:endParaRPr lang="en-US" sz="1250" dirty="0">
                        <a:latin typeface="Calibri" charset="0"/>
                        <a:ea typeface="Calibri" charset="0"/>
                        <a:cs typeface="Calibri" charset="0"/>
                      </a:endParaRPr>
                    </a:p>
                  </a:txBody>
                  <a:tcPr marL="63500" marR="63500" marT="38100" marB="38100" anchor="ctr">
                    <a:lnL w="6350" cap="flat" cmpd="sng" algn="ctr">
                      <a:solidFill>
                        <a:srgbClr val="DDE3E6"/>
                      </a:solidFill>
                      <a:prstDash val="solid"/>
                      <a:round/>
                      <a:headEnd type="none" w="med" len="med"/>
                      <a:tailEnd type="none" w="med" len="med"/>
                    </a:lnL>
                    <a:lnR w="6350" cap="flat" cmpd="sng" algn="ctr">
                      <a:solidFill>
                        <a:srgbClr val="DDE3E6"/>
                      </a:solidFill>
                      <a:prstDash val="solid"/>
                      <a:round/>
                      <a:headEnd type="none" w="med" len="med"/>
                      <a:tailEnd type="none" w="med" len="med"/>
                    </a:lnR>
                    <a:lnT w="6350" cap="flat" cmpd="sng" algn="ctr">
                      <a:solidFill>
                        <a:srgbClr val="DDE3E6"/>
                      </a:solidFill>
                      <a:prstDash val="solid"/>
                      <a:round/>
                      <a:headEnd type="none" w="med" len="med"/>
                      <a:tailEnd type="none" w="med" len="med"/>
                    </a:lnT>
                    <a:lnB w="6350" cap="flat" cmpd="sng" algn="ctr">
                      <a:solidFill>
                        <a:srgbClr val="DDE3E6"/>
                      </a:solidFill>
                      <a:prstDash val="solid"/>
                      <a:round/>
                      <a:headEnd type="none" w="med" len="med"/>
                      <a:tailEnd type="none" w="med" len="med"/>
                    </a:lnB>
                    <a:solidFill>
                      <a:srgbClr val="F4F7F8"/>
                    </a:solidFill>
                  </a:tcPr>
                </a:tc>
              </a:tr>
            </a:tbl>
          </a:graphicData>
        </a:graphic>
      </p:graphicFrame>
      <p:sp>
        <p:nvSpPr>
          <p:cNvPr id="6" name="Text 2"/>
          <p:cNvSpPr txBox="1"/>
          <p:nvPr/>
        </p:nvSpPr>
        <p:spPr>
          <a:xfrm>
            <a:off x="7772400" y="4206240"/>
            <a:ext cx="3840480" cy="1463040"/>
          </a:xfrm>
          <a:prstGeom prst="rect">
            <a:avLst/>
          </a:prstGeom>
          <a:noFill/>
          <a:ln/>
        </p:spPr>
        <p:txBody>
          <a:bodyPr wrap="square" lIns="0" tIns="0" rIns="0" bIns="0" rtlCol="0" anchor="t"/>
          <a:lstStyle/>
          <a:p>
            <a:pPr indent="0" marL="0">
              <a:buNone/>
            </a:pPr>
            <a:r>
              <a:rPr lang="en-US" sz="1300" dirty="0">
                <a:solidFill>
                  <a:schemeClr val="tx1"/>
                </a:solidFill>
              </a:rPr>
              <a:t>The method is the point: totals grow as more sites and clusters are added. Riyadh levers turn extra sales into profit at a 16% distributor gross margin.</a:t>
            </a:r>
            <a:endParaRPr lang="en-US" sz="13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What only Binzagr can give us</a:t>
            </a:r>
            <a:endParaRPr lang="en-US" sz="3000" dirty="0"/>
          </a:p>
        </p:txBody>
      </p:sp>
      <p:sp>
        <p:nvSpPr>
          <p:cNvPr id="3" name="Text 1"/>
          <p:cNvSpPr txBox="1"/>
          <p:nvPr/>
        </p:nvSpPr>
        <p:spPr>
          <a:xfrm>
            <a:off x="548640" y="1078992"/>
            <a:ext cx="11064240" cy="411480"/>
          </a:xfrm>
          <a:prstGeom prst="rect">
            <a:avLst/>
          </a:prstGeom>
          <a:noFill/>
          <a:ln/>
        </p:spPr>
        <p:txBody>
          <a:bodyPr wrap="square" lIns="0" tIns="0" rIns="0" bIns="0" rtlCol="0" anchor="t"/>
          <a:lstStyle/>
          <a:p>
            <a:pPr indent="0" marL="0">
              <a:buNone/>
            </a:pPr>
            <a:r>
              <a:rPr lang="en-US" sz="1500" i="1" dirty="0">
                <a:solidFill>
                  <a:schemeClr val="accent5"/>
                </a:solidFill>
              </a:rPr>
              <a:t>Six priority-1 requests turn the simulated P&amp;L into Binzagr's actual one</a:t>
            </a:r>
            <a:endParaRPr lang="en-US" sz="1500" dirty="0"/>
          </a:p>
        </p:txBody>
      </p:sp>
      <p:sp>
        <p:nvSpPr>
          <p:cNvPr id="4" name="card"/>
          <p:cNvSpPr/>
          <p:nvPr/>
        </p:nvSpPr>
        <p:spPr>
          <a:xfrm>
            <a:off x="548640" y="1417320"/>
            <a:ext cx="3474720" cy="2057400"/>
          </a:xfrm>
          <a:prstGeom prst="roundRect">
            <a:avLst>
              <a:gd name="adj" fmla="val 3556"/>
            </a:avLst>
          </a:prstGeom>
          <a:solidFill>
            <a:schemeClr val="bg2"/>
          </a:solidFill>
          <a:ln w="12700">
            <a:solidFill>
              <a:schemeClr val="bg2"/>
            </a:solidFill>
            <a:prstDash val="solid"/>
          </a:ln>
        </p:spPr>
      </p:sp>
      <p:sp>
        <p:nvSpPr>
          <p:cNvPr id="5" name="Shape 3"/>
          <p:cNvSpPr/>
          <p:nvPr/>
        </p:nvSpPr>
        <p:spPr>
          <a:xfrm>
            <a:off x="777240" y="1645920"/>
            <a:ext cx="457200" cy="457200"/>
          </a:xfrm>
          <a:prstGeom prst="ellipse">
            <a:avLst/>
          </a:prstGeom>
          <a:solidFill>
            <a:schemeClr val="accent2"/>
          </a:solidFill>
          <a:ln w="12700">
            <a:solidFill>
              <a:schemeClr val="accent2"/>
            </a:solidFill>
            <a:prstDash val="solid"/>
          </a:ln>
        </p:spPr>
      </p:sp>
      <p:sp>
        <p:nvSpPr>
          <p:cNvPr id="6" name="Text 4"/>
          <p:cNvSpPr txBox="1"/>
          <p:nvPr/>
        </p:nvSpPr>
        <p:spPr>
          <a:xfrm>
            <a:off x="777240" y="16459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 5"/>
          <p:cNvSpPr txBox="1"/>
          <p:nvPr/>
        </p:nvSpPr>
        <p:spPr>
          <a:xfrm>
            <a:off x="1371600" y="1645920"/>
            <a:ext cx="2514600" cy="502920"/>
          </a:xfrm>
          <a:prstGeom prst="rect">
            <a:avLst/>
          </a:prstGeom>
          <a:noFill/>
          <a:ln/>
        </p:spPr>
        <p:txBody>
          <a:bodyPr wrap="square" lIns="0" tIns="0" rIns="0" bIns="0" rtlCol="0" anchor="ctr"/>
          <a:lstStyle/>
          <a:p>
            <a:pPr indent="0" marL="0">
              <a:buNone/>
            </a:pPr>
            <a:r>
              <a:rPr lang="en-US" sz="1550" b="1" dirty="0">
                <a:solidFill>
                  <a:schemeClr val="tx2"/>
                </a:solidFill>
              </a:rPr>
              <a:t>Actual Jeddah P&amp;L</a:t>
            </a:r>
            <a:endParaRPr lang="en-US" sz="1550" dirty="0"/>
          </a:p>
        </p:txBody>
      </p:sp>
      <p:sp>
        <p:nvSpPr>
          <p:cNvPr id="8" name="Text 6"/>
          <p:cNvSpPr txBox="1"/>
          <p:nvPr/>
        </p:nvSpPr>
        <p:spPr>
          <a:xfrm>
            <a:off x="777240" y="2286000"/>
            <a:ext cx="3017520" cy="685800"/>
          </a:xfrm>
          <a:prstGeom prst="rect">
            <a:avLst/>
          </a:prstGeom>
          <a:noFill/>
          <a:ln/>
        </p:spPr>
        <p:txBody>
          <a:bodyPr wrap="square" lIns="0" tIns="0" rIns="0" bIns="0" rtlCol="0" anchor="t"/>
          <a:lstStyle/>
          <a:p>
            <a:pPr indent="0" marL="0">
              <a:buNone/>
            </a:pPr>
            <a:r>
              <a:rPr lang="en-US" sz="1350" dirty="0">
                <a:solidFill>
                  <a:schemeClr val="tx1"/>
                </a:solidFill>
              </a:rPr>
              <a:t>Feb-Sep 2026, monthly; branch level is enough to start</a:t>
            </a:r>
            <a:endParaRPr lang="en-US" sz="1350" dirty="0"/>
          </a:p>
        </p:txBody>
      </p:sp>
      <p:sp>
        <p:nvSpPr>
          <p:cNvPr id="9" name="Text 7"/>
          <p:cNvSpPr txBox="1"/>
          <p:nvPr/>
        </p:nvSpPr>
        <p:spPr>
          <a:xfrm>
            <a:off x="777240" y="2971800"/>
            <a:ext cx="3017520" cy="320040"/>
          </a:xfrm>
          <a:prstGeom prst="rect">
            <a:avLst/>
          </a:prstGeom>
          <a:noFill/>
          <a:ln/>
        </p:spPr>
        <p:txBody>
          <a:bodyPr wrap="square" lIns="0" tIns="0" rIns="0" bIns="0" rtlCol="0" anchor="t"/>
          <a:lstStyle/>
          <a:p>
            <a:pPr indent="0" marL="0">
              <a:buNone/>
            </a:pPr>
            <a:r>
              <a:rPr lang="en-US" sz="1200" dirty="0">
                <a:solidFill>
                  <a:schemeClr val="accent5"/>
                </a:solidFill>
              </a:rPr>
              <a:t>Salman / Finance</a:t>
            </a:r>
            <a:endParaRPr lang="en-US" sz="1200" dirty="0"/>
          </a:p>
        </p:txBody>
      </p:sp>
      <p:sp>
        <p:nvSpPr>
          <p:cNvPr id="10" name="card"/>
          <p:cNvSpPr/>
          <p:nvPr/>
        </p:nvSpPr>
        <p:spPr>
          <a:xfrm>
            <a:off x="4270248" y="1417320"/>
            <a:ext cx="3474720" cy="2057400"/>
          </a:xfrm>
          <a:prstGeom prst="roundRect">
            <a:avLst>
              <a:gd name="adj" fmla="val 3556"/>
            </a:avLst>
          </a:prstGeom>
          <a:solidFill>
            <a:schemeClr val="bg2"/>
          </a:solidFill>
          <a:ln w="12700">
            <a:solidFill>
              <a:schemeClr val="bg2"/>
            </a:solidFill>
            <a:prstDash val="solid"/>
          </a:ln>
        </p:spPr>
      </p:sp>
      <p:sp>
        <p:nvSpPr>
          <p:cNvPr id="11" name="Shape 9"/>
          <p:cNvSpPr/>
          <p:nvPr/>
        </p:nvSpPr>
        <p:spPr>
          <a:xfrm>
            <a:off x="4498848" y="1645920"/>
            <a:ext cx="457200" cy="457200"/>
          </a:xfrm>
          <a:prstGeom prst="ellipse">
            <a:avLst/>
          </a:prstGeom>
          <a:solidFill>
            <a:schemeClr val="accent2"/>
          </a:solidFill>
          <a:ln w="12700">
            <a:solidFill>
              <a:schemeClr val="accent2"/>
            </a:solidFill>
            <a:prstDash val="solid"/>
          </a:ln>
        </p:spPr>
      </p:sp>
      <p:sp>
        <p:nvSpPr>
          <p:cNvPr id="12" name="Text 10"/>
          <p:cNvSpPr txBox="1"/>
          <p:nvPr/>
        </p:nvSpPr>
        <p:spPr>
          <a:xfrm>
            <a:off x="4498848" y="16459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3" name="Text 11"/>
          <p:cNvSpPr txBox="1"/>
          <p:nvPr/>
        </p:nvSpPr>
        <p:spPr>
          <a:xfrm>
            <a:off x="5093208" y="1645920"/>
            <a:ext cx="2514600" cy="502920"/>
          </a:xfrm>
          <a:prstGeom prst="rect">
            <a:avLst/>
          </a:prstGeom>
          <a:noFill/>
          <a:ln/>
        </p:spPr>
        <p:txBody>
          <a:bodyPr wrap="square" lIns="0" tIns="0" rIns="0" bIns="0" rtlCol="0" anchor="ctr"/>
          <a:lstStyle/>
          <a:p>
            <a:pPr indent="0" marL="0">
              <a:buNone/>
            </a:pPr>
            <a:r>
              <a:rPr lang="en-US" sz="1550" b="1" dirty="0">
                <a:solidFill>
                  <a:schemeClr val="tx2"/>
                </a:solidFill>
              </a:rPr>
              <a:t>Attendance by payroll number</a:t>
            </a:r>
            <a:endParaRPr lang="en-US" sz="1550" dirty="0"/>
          </a:p>
        </p:txBody>
      </p:sp>
      <p:sp>
        <p:nvSpPr>
          <p:cNvPr id="14" name="Text 12"/>
          <p:cNvSpPr txBox="1"/>
          <p:nvPr/>
        </p:nvSpPr>
        <p:spPr>
          <a:xfrm>
            <a:off x="4498848" y="2286000"/>
            <a:ext cx="3017520" cy="685800"/>
          </a:xfrm>
          <a:prstGeom prst="rect">
            <a:avLst/>
          </a:prstGeom>
          <a:noFill/>
          <a:ln/>
        </p:spPr>
        <p:txBody>
          <a:bodyPr wrap="square" lIns="0" tIns="0" rIns="0" bIns="0" rtlCol="0" anchor="t"/>
          <a:lstStyle/>
          <a:p>
            <a:pPr indent="0" marL="0">
              <a:buNone/>
            </a:pPr>
            <a:r>
              <a:rPr lang="en-US" sz="1350" dirty="0">
                <a:solidFill>
                  <a:schemeClr val="tx1"/>
                </a:solidFill>
              </a:rPr>
              <a:t>Two sites x two weeks first</a:t>
            </a:r>
            <a:endParaRPr lang="en-US" sz="1350" dirty="0"/>
          </a:p>
        </p:txBody>
      </p:sp>
      <p:sp>
        <p:nvSpPr>
          <p:cNvPr id="15" name="Text 13"/>
          <p:cNvSpPr txBox="1"/>
          <p:nvPr/>
        </p:nvSpPr>
        <p:spPr>
          <a:xfrm>
            <a:off x="4498848" y="2971800"/>
            <a:ext cx="3017520" cy="320040"/>
          </a:xfrm>
          <a:prstGeom prst="rect">
            <a:avLst/>
          </a:prstGeom>
          <a:noFill/>
          <a:ln/>
        </p:spPr>
        <p:txBody>
          <a:bodyPr wrap="square" lIns="0" tIns="0" rIns="0" bIns="0" rtlCol="0" anchor="t"/>
          <a:lstStyle/>
          <a:p>
            <a:pPr indent="0" marL="0">
              <a:buNone/>
            </a:pPr>
            <a:r>
              <a:rPr lang="en-US" sz="1200" dirty="0">
                <a:solidFill>
                  <a:schemeClr val="accent5"/>
                </a:solidFill>
              </a:rPr>
              <a:t>Badr / HR</a:t>
            </a:r>
            <a:endParaRPr lang="en-US" sz="1200" dirty="0"/>
          </a:p>
        </p:txBody>
      </p:sp>
      <p:sp>
        <p:nvSpPr>
          <p:cNvPr id="16" name="card"/>
          <p:cNvSpPr/>
          <p:nvPr/>
        </p:nvSpPr>
        <p:spPr>
          <a:xfrm>
            <a:off x="7991856" y="1417320"/>
            <a:ext cx="3474720" cy="2057400"/>
          </a:xfrm>
          <a:prstGeom prst="roundRect">
            <a:avLst>
              <a:gd name="adj" fmla="val 3556"/>
            </a:avLst>
          </a:prstGeom>
          <a:solidFill>
            <a:schemeClr val="bg2"/>
          </a:solidFill>
          <a:ln w="12700">
            <a:solidFill>
              <a:schemeClr val="bg2"/>
            </a:solidFill>
            <a:prstDash val="solid"/>
          </a:ln>
        </p:spPr>
      </p:sp>
      <p:sp>
        <p:nvSpPr>
          <p:cNvPr id="17" name="Shape 15"/>
          <p:cNvSpPr/>
          <p:nvPr/>
        </p:nvSpPr>
        <p:spPr>
          <a:xfrm>
            <a:off x="8220456" y="1645920"/>
            <a:ext cx="457200" cy="457200"/>
          </a:xfrm>
          <a:prstGeom prst="ellipse">
            <a:avLst/>
          </a:prstGeom>
          <a:solidFill>
            <a:schemeClr val="accent2"/>
          </a:solidFill>
          <a:ln w="12700">
            <a:solidFill>
              <a:schemeClr val="accent2"/>
            </a:solidFill>
            <a:prstDash val="solid"/>
          </a:ln>
        </p:spPr>
      </p:sp>
      <p:sp>
        <p:nvSpPr>
          <p:cNvPr id="18" name="Text 16"/>
          <p:cNvSpPr txBox="1"/>
          <p:nvPr/>
        </p:nvSpPr>
        <p:spPr>
          <a:xfrm>
            <a:off x="8220456" y="16459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9" name="Text 17"/>
          <p:cNvSpPr txBox="1"/>
          <p:nvPr/>
        </p:nvSpPr>
        <p:spPr>
          <a:xfrm>
            <a:off x="8814816" y="1645920"/>
            <a:ext cx="2514600" cy="502920"/>
          </a:xfrm>
          <a:prstGeom prst="rect">
            <a:avLst/>
          </a:prstGeom>
          <a:noFill/>
          <a:ln/>
        </p:spPr>
        <p:txBody>
          <a:bodyPr wrap="square" lIns="0" tIns="0" rIns="0" bIns="0" rtlCol="0" anchor="ctr"/>
          <a:lstStyle/>
          <a:p>
            <a:pPr indent="0" marL="0">
              <a:buNone/>
            </a:pPr>
            <a:r>
              <a:rPr lang="en-US" sz="1550" b="1" dirty="0">
                <a:solidFill>
                  <a:schemeClr val="tx2"/>
                </a:solidFill>
              </a:rPr>
              <a:t>Labour cost and head count</a:t>
            </a:r>
            <a:endParaRPr lang="en-US" sz="1550" dirty="0"/>
          </a:p>
        </p:txBody>
      </p:sp>
      <p:sp>
        <p:nvSpPr>
          <p:cNvPr id="20" name="Text 18"/>
          <p:cNvSpPr txBox="1"/>
          <p:nvPr/>
        </p:nvSpPr>
        <p:spPr>
          <a:xfrm>
            <a:off x="8220456" y="2286000"/>
            <a:ext cx="3017520" cy="685800"/>
          </a:xfrm>
          <a:prstGeom prst="rect">
            <a:avLst/>
          </a:prstGeom>
          <a:noFill/>
          <a:ln/>
        </p:spPr>
        <p:txBody>
          <a:bodyPr wrap="square" lIns="0" tIns="0" rIns="0" bIns="0" rtlCol="0" anchor="t"/>
          <a:lstStyle/>
          <a:p>
            <a:pPr indent="0" marL="0">
              <a:buNone/>
            </a:pPr>
            <a:r>
              <a:rPr lang="en-US" sz="1350" dirty="0">
                <a:solidFill>
                  <a:schemeClr val="tx1"/>
                </a:solidFill>
              </a:rPr>
              <a:t>By site, role, own vs agency, Saudi share</a:t>
            </a:r>
            <a:endParaRPr lang="en-US" sz="1350" dirty="0"/>
          </a:p>
        </p:txBody>
      </p:sp>
      <p:sp>
        <p:nvSpPr>
          <p:cNvPr id="21" name="Text 19"/>
          <p:cNvSpPr txBox="1"/>
          <p:nvPr/>
        </p:nvSpPr>
        <p:spPr>
          <a:xfrm>
            <a:off x="8220456" y="2971800"/>
            <a:ext cx="3017520" cy="320040"/>
          </a:xfrm>
          <a:prstGeom prst="rect">
            <a:avLst/>
          </a:prstGeom>
          <a:noFill/>
          <a:ln/>
        </p:spPr>
        <p:txBody>
          <a:bodyPr wrap="square" lIns="0" tIns="0" rIns="0" bIns="0" rtlCol="0" anchor="t"/>
          <a:lstStyle/>
          <a:p>
            <a:pPr indent="0" marL="0">
              <a:buNone/>
            </a:pPr>
            <a:r>
              <a:rPr lang="en-US" sz="1200" dirty="0">
                <a:solidFill>
                  <a:schemeClr val="accent5"/>
                </a:solidFill>
              </a:rPr>
              <a:t>Finance / HR</a:t>
            </a:r>
            <a:endParaRPr lang="en-US" sz="1200" dirty="0"/>
          </a:p>
        </p:txBody>
      </p:sp>
      <p:sp>
        <p:nvSpPr>
          <p:cNvPr id="22" name="card"/>
          <p:cNvSpPr/>
          <p:nvPr/>
        </p:nvSpPr>
        <p:spPr>
          <a:xfrm>
            <a:off x="548640" y="3703320"/>
            <a:ext cx="3474720" cy="2057400"/>
          </a:xfrm>
          <a:prstGeom prst="roundRect">
            <a:avLst>
              <a:gd name="adj" fmla="val 3556"/>
            </a:avLst>
          </a:prstGeom>
          <a:solidFill>
            <a:schemeClr val="bg2"/>
          </a:solidFill>
          <a:ln w="12700">
            <a:solidFill>
              <a:schemeClr val="bg2"/>
            </a:solidFill>
            <a:prstDash val="solid"/>
          </a:ln>
        </p:spPr>
      </p:sp>
      <p:sp>
        <p:nvSpPr>
          <p:cNvPr id="23" name="Shape 21"/>
          <p:cNvSpPr/>
          <p:nvPr/>
        </p:nvSpPr>
        <p:spPr>
          <a:xfrm>
            <a:off x="777240" y="3931920"/>
            <a:ext cx="457200" cy="457200"/>
          </a:xfrm>
          <a:prstGeom prst="ellipse">
            <a:avLst/>
          </a:prstGeom>
          <a:solidFill>
            <a:schemeClr val="accent2"/>
          </a:solidFill>
          <a:ln w="12700">
            <a:solidFill>
              <a:schemeClr val="accent2"/>
            </a:solidFill>
            <a:prstDash val="solid"/>
          </a:ln>
        </p:spPr>
      </p:sp>
      <p:sp>
        <p:nvSpPr>
          <p:cNvPr id="24" name="Text 22"/>
          <p:cNvSpPr txBox="1"/>
          <p:nvPr/>
        </p:nvSpPr>
        <p:spPr>
          <a:xfrm>
            <a:off x="777240" y="39319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5" name="Text 23"/>
          <p:cNvSpPr txBox="1"/>
          <p:nvPr/>
        </p:nvSpPr>
        <p:spPr>
          <a:xfrm>
            <a:off x="1371600" y="3931920"/>
            <a:ext cx="2514600" cy="502920"/>
          </a:xfrm>
          <a:prstGeom prst="rect">
            <a:avLst/>
          </a:prstGeom>
          <a:noFill/>
          <a:ln/>
        </p:spPr>
        <p:txBody>
          <a:bodyPr wrap="square" lIns="0" tIns="0" rIns="0" bIns="0" rtlCol="0" anchor="ctr"/>
          <a:lstStyle/>
          <a:p>
            <a:pPr indent="0" marL="0">
              <a:buNone/>
            </a:pPr>
            <a:r>
              <a:rPr lang="en-US" sz="1550" b="1" dirty="0">
                <a:solidFill>
                  <a:schemeClr val="tx2"/>
                </a:solidFill>
              </a:rPr>
              <a:t>Rate card</a:t>
            </a:r>
            <a:endParaRPr lang="en-US" sz="1550" dirty="0"/>
          </a:p>
        </p:txBody>
      </p:sp>
      <p:sp>
        <p:nvSpPr>
          <p:cNvPr id="26" name="Text 24"/>
          <p:cNvSpPr txBox="1"/>
          <p:nvPr/>
        </p:nvSpPr>
        <p:spPr>
          <a:xfrm>
            <a:off x="777240" y="4572000"/>
            <a:ext cx="3017520" cy="685800"/>
          </a:xfrm>
          <a:prstGeom prst="rect">
            <a:avLst/>
          </a:prstGeom>
          <a:noFill/>
          <a:ln/>
        </p:spPr>
        <p:txBody>
          <a:bodyPr wrap="square" lIns="0" tIns="0" rIns="0" bIns="0" rtlCol="0" anchor="t"/>
          <a:lstStyle/>
          <a:p>
            <a:pPr indent="0" marL="0">
              <a:buNone/>
            </a:pPr>
            <a:r>
              <a:rPr lang="en-US" sz="1350" dirty="0">
                <a:solidFill>
                  <a:schemeClr val="tx1"/>
                </a:solidFill>
              </a:rPr>
              <a:t>The sample client rates Badr offered</a:t>
            </a:r>
            <a:endParaRPr lang="en-US" sz="1350" dirty="0"/>
          </a:p>
        </p:txBody>
      </p:sp>
      <p:sp>
        <p:nvSpPr>
          <p:cNvPr id="27" name="Text 25"/>
          <p:cNvSpPr txBox="1"/>
          <p:nvPr/>
        </p:nvSpPr>
        <p:spPr>
          <a:xfrm>
            <a:off x="777240" y="5257800"/>
            <a:ext cx="3017520" cy="320040"/>
          </a:xfrm>
          <a:prstGeom prst="rect">
            <a:avLst/>
          </a:prstGeom>
          <a:noFill/>
          <a:ln/>
        </p:spPr>
        <p:txBody>
          <a:bodyPr wrap="square" lIns="0" tIns="0" rIns="0" bIns="0" rtlCol="0" anchor="t"/>
          <a:lstStyle/>
          <a:p>
            <a:pPr indent="0" marL="0">
              <a:buNone/>
            </a:pPr>
            <a:r>
              <a:rPr lang="en-US" sz="1200" dirty="0">
                <a:solidFill>
                  <a:schemeClr val="accent5"/>
                </a:solidFill>
              </a:rPr>
              <a:t>Finance / Commercial</a:t>
            </a:r>
            <a:endParaRPr lang="en-US" sz="1200" dirty="0"/>
          </a:p>
        </p:txBody>
      </p:sp>
      <p:sp>
        <p:nvSpPr>
          <p:cNvPr id="28" name="card"/>
          <p:cNvSpPr/>
          <p:nvPr/>
        </p:nvSpPr>
        <p:spPr>
          <a:xfrm>
            <a:off x="4270248" y="3703320"/>
            <a:ext cx="3474720" cy="2057400"/>
          </a:xfrm>
          <a:prstGeom prst="roundRect">
            <a:avLst>
              <a:gd name="adj" fmla="val 3556"/>
            </a:avLst>
          </a:prstGeom>
          <a:solidFill>
            <a:schemeClr val="bg2"/>
          </a:solidFill>
          <a:ln w="12700">
            <a:solidFill>
              <a:schemeClr val="bg2"/>
            </a:solidFill>
            <a:prstDash val="solid"/>
          </a:ln>
        </p:spPr>
      </p:sp>
      <p:sp>
        <p:nvSpPr>
          <p:cNvPr id="29" name="Shape 27"/>
          <p:cNvSpPr/>
          <p:nvPr/>
        </p:nvSpPr>
        <p:spPr>
          <a:xfrm>
            <a:off x="4498848" y="3931920"/>
            <a:ext cx="457200" cy="457200"/>
          </a:xfrm>
          <a:prstGeom prst="ellipse">
            <a:avLst/>
          </a:prstGeom>
          <a:solidFill>
            <a:schemeClr val="accent2"/>
          </a:solidFill>
          <a:ln w="12700">
            <a:solidFill>
              <a:schemeClr val="accent2"/>
            </a:solidFill>
            <a:prstDash val="solid"/>
          </a:ln>
        </p:spPr>
      </p:sp>
      <p:sp>
        <p:nvSpPr>
          <p:cNvPr id="30" name="Text 28"/>
          <p:cNvSpPr txBox="1"/>
          <p:nvPr/>
        </p:nvSpPr>
        <p:spPr>
          <a:xfrm>
            <a:off x="4498848" y="39319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31" name="Text 29"/>
          <p:cNvSpPr txBox="1"/>
          <p:nvPr/>
        </p:nvSpPr>
        <p:spPr>
          <a:xfrm>
            <a:off x="5093208" y="3931920"/>
            <a:ext cx="2514600" cy="502920"/>
          </a:xfrm>
          <a:prstGeom prst="rect">
            <a:avLst/>
          </a:prstGeom>
          <a:noFill/>
          <a:ln/>
        </p:spPr>
        <p:txBody>
          <a:bodyPr wrap="square" lIns="0" tIns="0" rIns="0" bIns="0" rtlCol="0" anchor="ctr"/>
          <a:lstStyle/>
          <a:p>
            <a:pPr indent="0" marL="0">
              <a:buNone/>
            </a:pPr>
            <a:r>
              <a:rPr lang="en-US" sz="1550" b="1" dirty="0">
                <a:solidFill>
                  <a:schemeClr val="tx2"/>
                </a:solidFill>
              </a:rPr>
              <a:t>Site register</a:t>
            </a:r>
            <a:endParaRPr lang="en-US" sz="1550" dirty="0"/>
          </a:p>
        </p:txBody>
      </p:sp>
      <p:sp>
        <p:nvSpPr>
          <p:cNvPr id="32" name="Text 30"/>
          <p:cNvSpPr txBox="1"/>
          <p:nvPr/>
        </p:nvSpPr>
        <p:spPr>
          <a:xfrm>
            <a:off x="4498848" y="4572000"/>
            <a:ext cx="3017520" cy="685800"/>
          </a:xfrm>
          <a:prstGeom prst="rect">
            <a:avLst/>
          </a:prstGeom>
          <a:noFill/>
          <a:ln/>
        </p:spPr>
        <p:txBody>
          <a:bodyPr wrap="square" lIns="0" tIns="0" rIns="0" bIns="0" rtlCol="0" anchor="t"/>
          <a:lstStyle/>
          <a:p>
            <a:pPr indent="0" marL="0">
              <a:buNone/>
            </a:pPr>
            <a:r>
              <a:rPr lang="en-US" sz="1350" dirty="0">
                <a:solidFill>
                  <a:schemeClr val="tx1"/>
                </a:solidFill>
              </a:rPr>
              <a:t>Temperature, status, the 2100-12 and 2100-01 -&gt; 07 changes</a:t>
            </a:r>
            <a:endParaRPr lang="en-US" sz="1350" dirty="0"/>
          </a:p>
        </p:txBody>
      </p:sp>
      <p:sp>
        <p:nvSpPr>
          <p:cNvPr id="33" name="Text 31"/>
          <p:cNvSpPr txBox="1"/>
          <p:nvPr/>
        </p:nvSpPr>
        <p:spPr>
          <a:xfrm>
            <a:off x="4498848" y="5257800"/>
            <a:ext cx="3017520" cy="320040"/>
          </a:xfrm>
          <a:prstGeom prst="rect">
            <a:avLst/>
          </a:prstGeom>
          <a:noFill/>
          <a:ln/>
        </p:spPr>
        <p:txBody>
          <a:bodyPr wrap="square" lIns="0" tIns="0" rIns="0" bIns="0" rtlCol="0" anchor="t"/>
          <a:lstStyle/>
          <a:p>
            <a:pPr indent="0" marL="0">
              <a:buNone/>
            </a:pPr>
            <a:r>
              <a:rPr lang="en-US" sz="1200" dirty="0">
                <a:solidFill>
                  <a:schemeClr val="accent5"/>
                </a:solidFill>
              </a:rPr>
              <a:t>Badr / Operations</a:t>
            </a:r>
            <a:endParaRPr lang="en-US" sz="1200" dirty="0"/>
          </a:p>
        </p:txBody>
      </p:sp>
      <p:sp>
        <p:nvSpPr>
          <p:cNvPr id="34" name="card"/>
          <p:cNvSpPr/>
          <p:nvPr/>
        </p:nvSpPr>
        <p:spPr>
          <a:xfrm>
            <a:off x="7991856" y="3703320"/>
            <a:ext cx="3474720" cy="2057400"/>
          </a:xfrm>
          <a:prstGeom prst="roundRect">
            <a:avLst>
              <a:gd name="adj" fmla="val 3556"/>
            </a:avLst>
          </a:prstGeom>
          <a:solidFill>
            <a:schemeClr val="bg2"/>
          </a:solidFill>
          <a:ln w="12700">
            <a:solidFill>
              <a:schemeClr val="bg2"/>
            </a:solidFill>
            <a:prstDash val="solid"/>
          </a:ln>
        </p:spPr>
      </p:sp>
      <p:sp>
        <p:nvSpPr>
          <p:cNvPr id="35" name="Shape 33"/>
          <p:cNvSpPr/>
          <p:nvPr/>
        </p:nvSpPr>
        <p:spPr>
          <a:xfrm>
            <a:off x="8220456" y="3931920"/>
            <a:ext cx="457200" cy="457200"/>
          </a:xfrm>
          <a:prstGeom prst="ellipse">
            <a:avLst/>
          </a:prstGeom>
          <a:solidFill>
            <a:schemeClr val="accent2"/>
          </a:solidFill>
          <a:ln w="12700">
            <a:solidFill>
              <a:schemeClr val="accent2"/>
            </a:solidFill>
            <a:prstDash val="solid"/>
          </a:ln>
        </p:spPr>
      </p:sp>
      <p:sp>
        <p:nvSpPr>
          <p:cNvPr id="36" name="Text 34"/>
          <p:cNvSpPr txBox="1"/>
          <p:nvPr/>
        </p:nvSpPr>
        <p:spPr>
          <a:xfrm>
            <a:off x="8220456" y="39319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7" name="Text 35"/>
          <p:cNvSpPr txBox="1"/>
          <p:nvPr/>
        </p:nvSpPr>
        <p:spPr>
          <a:xfrm>
            <a:off x="8814816" y="3931920"/>
            <a:ext cx="2514600" cy="502920"/>
          </a:xfrm>
          <a:prstGeom prst="rect">
            <a:avLst/>
          </a:prstGeom>
          <a:noFill/>
          <a:ln/>
        </p:spPr>
        <p:txBody>
          <a:bodyPr wrap="square" lIns="0" tIns="0" rIns="0" bIns="0" rtlCol="0" anchor="ctr"/>
          <a:lstStyle/>
          <a:p>
            <a:pPr indent="0" marL="0">
              <a:buNone/>
            </a:pPr>
            <a:r>
              <a:rPr lang="en-US" sz="1550" b="1" dirty="0">
                <a:solidFill>
                  <a:schemeClr val="tx2"/>
                </a:solidFill>
              </a:rPr>
              <a:t>Cost per case and per pallet</a:t>
            </a:r>
            <a:endParaRPr lang="en-US" sz="1550" dirty="0"/>
          </a:p>
        </p:txBody>
      </p:sp>
      <p:sp>
        <p:nvSpPr>
          <p:cNvPr id="38" name="Text 36"/>
          <p:cNvSpPr txBox="1"/>
          <p:nvPr/>
        </p:nvSpPr>
        <p:spPr>
          <a:xfrm>
            <a:off x="8220456" y="4572000"/>
            <a:ext cx="3017520" cy="685800"/>
          </a:xfrm>
          <a:prstGeom prst="rect">
            <a:avLst/>
          </a:prstGeom>
          <a:noFill/>
          <a:ln/>
        </p:spPr>
        <p:txBody>
          <a:bodyPr wrap="square" lIns="0" tIns="0" rIns="0" bIns="0" rtlCol="0" anchor="t"/>
          <a:lstStyle/>
          <a:p>
            <a:pPr indent="0" marL="0">
              <a:buNone/>
            </a:pPr>
            <a:r>
              <a:rPr lang="en-US" sz="1350" dirty="0">
                <a:solidFill>
                  <a:schemeClr val="tx1"/>
                </a:solidFill>
              </a:rPr>
              <a:t>Quickest check of the labour model</a:t>
            </a:r>
            <a:endParaRPr lang="en-US" sz="1350" dirty="0"/>
          </a:p>
        </p:txBody>
      </p:sp>
      <p:sp>
        <p:nvSpPr>
          <p:cNvPr id="39" name="Text 37"/>
          <p:cNvSpPr txBox="1"/>
          <p:nvPr/>
        </p:nvSpPr>
        <p:spPr>
          <a:xfrm>
            <a:off x="8220456" y="5257800"/>
            <a:ext cx="3017520" cy="320040"/>
          </a:xfrm>
          <a:prstGeom prst="rect">
            <a:avLst/>
          </a:prstGeom>
          <a:noFill/>
          <a:ln/>
        </p:spPr>
        <p:txBody>
          <a:bodyPr wrap="square" lIns="0" tIns="0" rIns="0" bIns="0" rtlCol="0" anchor="t"/>
          <a:lstStyle/>
          <a:p>
            <a:pPr indent="0" marL="0">
              <a:buNone/>
            </a:pPr>
            <a:r>
              <a:rPr lang="en-US" sz="1200" dirty="0">
                <a:solidFill>
                  <a:schemeClr val="accent5"/>
                </a:solidFill>
              </a:rPr>
              <a:t>Badr / Finance</a:t>
            </a:r>
            <a:endParaRPr lang="en-US" sz="1200" dirty="0"/>
          </a:p>
        </p:txBody>
      </p:sp>
      <p:sp>
        <p:nvSpPr>
          <p:cNvPr id="40" name="Text 38"/>
          <p:cNvSpPr txBox="1"/>
          <p:nvPr/>
        </p:nvSpPr>
        <p:spPr>
          <a:xfrm>
            <a:off x="548640" y="5943600"/>
            <a:ext cx="11064240" cy="365760"/>
          </a:xfrm>
          <a:prstGeom prst="rect">
            <a:avLst/>
          </a:prstGeom>
          <a:noFill/>
          <a:ln/>
        </p:spPr>
        <p:txBody>
          <a:bodyPr wrap="square" lIns="0" tIns="0" rIns="0" bIns="0" rtlCol="0" anchor="t"/>
          <a:lstStyle/>
          <a:p>
            <a:pPr indent="0" marL="0">
              <a:buNone/>
            </a:pPr>
            <a:r>
              <a:rPr lang="en-US" sz="1300" dirty="0">
                <a:solidFill>
                  <a:schemeClr val="accent5"/>
                </a:solidFill>
              </a:rPr>
              <a:t>A fill-in workbook (11 sheets, 6 pre-filled from Binzagr's data) and an ingest script are ready: answers drop straight into the pipeline.</a:t>
            </a:r>
            <a:endParaRPr lang="en-US" sz="130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000" b="1" dirty="0">
                <a:solidFill>
                  <a:schemeClr val="tx2"/>
                </a:solidFill>
              </a:rPr>
              <a:t>Conclusion and next steps</a:t>
            </a:r>
            <a:endParaRPr lang="en-US" sz="3000" dirty="0"/>
          </a:p>
        </p:txBody>
      </p:sp>
      <p:sp>
        <p:nvSpPr>
          <p:cNvPr id="3" name="card"/>
          <p:cNvSpPr/>
          <p:nvPr/>
        </p:nvSpPr>
        <p:spPr>
          <a:xfrm>
            <a:off x="548640" y="1325880"/>
            <a:ext cx="5394960" cy="4754880"/>
          </a:xfrm>
          <a:prstGeom prst="roundRect">
            <a:avLst>
              <a:gd name="adj" fmla="val 1538"/>
            </a:avLst>
          </a:prstGeom>
          <a:solidFill>
            <a:schemeClr val="tx2"/>
          </a:solidFill>
          <a:ln w="12700">
            <a:solidFill>
              <a:schemeClr val="tx2"/>
            </a:solidFill>
            <a:prstDash val="solid"/>
          </a:ln>
        </p:spPr>
      </p:sp>
      <p:sp>
        <p:nvSpPr>
          <p:cNvPr id="4" name="Text 2"/>
          <p:cNvSpPr txBox="1"/>
          <p:nvPr/>
        </p:nvSpPr>
        <p:spPr>
          <a:xfrm>
            <a:off x="868680" y="1554480"/>
            <a:ext cx="4754880" cy="457200"/>
          </a:xfrm>
          <a:prstGeom prst="rect">
            <a:avLst/>
          </a:prstGeom>
          <a:noFill/>
          <a:ln/>
        </p:spPr>
        <p:txBody>
          <a:bodyPr wrap="square" lIns="0" tIns="0" rIns="0" bIns="0" rtlCol="0" anchor="t"/>
          <a:lstStyle/>
          <a:p>
            <a:pPr indent="0" marL="0">
              <a:buNone/>
            </a:pPr>
            <a:r>
              <a:rPr lang="en-US" sz="2000" b="1" dirty="0">
                <a:solidFill>
                  <a:schemeClr val="bg1"/>
                </a:solidFill>
              </a:rPr>
              <a:t>Conclusion</a:t>
            </a:r>
            <a:endParaRPr lang="en-US" sz="2000" dirty="0"/>
          </a:p>
        </p:txBody>
      </p:sp>
      <p:sp>
        <p:nvSpPr>
          <p:cNvPr id="5" name="Text 3"/>
          <p:cNvSpPr txBox="1"/>
          <p:nvPr/>
        </p:nvSpPr>
        <p:spPr>
          <a:xfrm>
            <a:off x="868680" y="2148840"/>
            <a:ext cx="4754880" cy="3749040"/>
          </a:xfrm>
          <a:prstGeom prst="rect">
            <a:avLst/>
          </a:prstGeom>
          <a:noFill/>
          <a:ln/>
        </p:spPr>
        <p:txBody>
          <a:bodyPr wrap="square" lIns="0" tIns="0" rIns="0" bIns="0" rtlCol="0" anchor="t"/>
          <a:lstStyle/>
          <a:p>
            <a:pPr marL="342900" indent="-342900">
              <a:spcAft>
                <a:spcPts val="600"/>
              </a:spcAft>
              <a:buSzPct val="100000"/>
              <a:buChar char="•"/>
            </a:pPr>
            <a:r>
              <a:rPr lang="en-US" sz="1450" dirty="0">
                <a:solidFill>
                  <a:schemeClr val="bg1"/>
                </a:solidFill>
              </a:rPr>
              <a:t>The data is good enough to run the PoV today: cleaned, traceable, and every gap filled with a labelled stand-in.</a:t>
            </a:r>
            <a:endParaRPr lang="en-US" sz="1450" dirty="0"/>
          </a:p>
          <a:p>
            <a:pPr marL="342900" indent="-342900">
              <a:spcAft>
                <a:spcPts val="600"/>
              </a:spcAft>
              <a:buSzPct val="100000"/>
              <a:buChar char="•"/>
            </a:pPr>
            <a:r>
              <a:rPr lang="en-US" sz="1450" dirty="0">
                <a:solidFill>
                  <a:schemeClr val="bg1"/>
                </a:solidFill>
              </a:rPr>
              <a:t>The labour opportunity is real and conservative: SAR 639k a year from Jeddah alone, measured against Binzagr's own best shifts.</a:t>
            </a:r>
            <a:endParaRPr lang="en-US" sz="1450" dirty="0"/>
          </a:p>
          <a:p>
            <a:pPr marL="342900" indent="-342900">
              <a:spcAft>
                <a:spcPts val="600"/>
              </a:spcAft>
              <a:buSzPct val="100000"/>
              <a:buChar char="•"/>
            </a:pPr>
            <a:r>
              <a:rPr lang="en-US" sz="1450" dirty="0">
                <a:solidFill>
                  <a:schemeClr val="bg1"/>
                </a:solidFill>
              </a:rPr>
              <a:t>The anomaly flags are the fastest value: each one is sized and comes with a precise question.</a:t>
            </a:r>
            <a:endParaRPr lang="en-US" sz="1450" dirty="0"/>
          </a:p>
          <a:p>
            <a:pPr marL="342900" indent="-342900">
              <a:spcAft>
                <a:spcPts val="600"/>
              </a:spcAft>
              <a:buSzPct val="100000"/>
              <a:buChar char="•"/>
            </a:pPr>
            <a:r>
              <a:rPr lang="en-US" sz="1450" dirty="0">
                <a:solidFill>
                  <a:schemeClr val="bg1"/>
                </a:solidFill>
              </a:rPr>
              <a:t>The largest prize, 59% of paid time no scan can see, needs one dataset: attendance by payroll number.</a:t>
            </a:r>
            <a:endParaRPr lang="en-US" sz="1450" dirty="0"/>
          </a:p>
        </p:txBody>
      </p:sp>
      <p:sp>
        <p:nvSpPr>
          <p:cNvPr id="6" name="Shape 4"/>
          <p:cNvSpPr/>
          <p:nvPr/>
        </p:nvSpPr>
        <p:spPr>
          <a:xfrm>
            <a:off x="6263640" y="1463040"/>
            <a:ext cx="457200" cy="457200"/>
          </a:xfrm>
          <a:prstGeom prst="ellipse">
            <a:avLst/>
          </a:prstGeom>
          <a:solidFill>
            <a:schemeClr val="accent3"/>
          </a:solidFill>
          <a:ln w="12700">
            <a:solidFill>
              <a:schemeClr val="accent3"/>
            </a:solidFill>
            <a:prstDash val="solid"/>
          </a:ln>
        </p:spPr>
      </p:sp>
      <p:sp>
        <p:nvSpPr>
          <p:cNvPr id="7" name="Text 5"/>
          <p:cNvSpPr txBox="1"/>
          <p:nvPr/>
        </p:nvSpPr>
        <p:spPr>
          <a:xfrm>
            <a:off x="6263640" y="146304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8" name="Text 6"/>
          <p:cNvSpPr txBox="1"/>
          <p:nvPr/>
        </p:nvSpPr>
        <p:spPr>
          <a:xfrm>
            <a:off x="6903720" y="1371600"/>
            <a:ext cx="4663440" cy="411480"/>
          </a:xfrm>
          <a:prstGeom prst="rect">
            <a:avLst/>
          </a:prstGeom>
          <a:noFill/>
          <a:ln/>
        </p:spPr>
        <p:txBody>
          <a:bodyPr wrap="square" lIns="0" tIns="0" rIns="0" bIns="0" rtlCol="0" anchor="t"/>
          <a:lstStyle/>
          <a:p>
            <a:pPr indent="0" marL="0">
              <a:buNone/>
            </a:pPr>
            <a:r>
              <a:rPr lang="en-US" sz="1600" b="1" dirty="0">
                <a:solidFill>
                  <a:schemeClr val="tx2"/>
                </a:solidFill>
              </a:rPr>
              <a:t>This week</a:t>
            </a:r>
            <a:endParaRPr lang="en-US" sz="1600" dirty="0"/>
          </a:p>
        </p:txBody>
      </p:sp>
      <p:sp>
        <p:nvSpPr>
          <p:cNvPr id="9" name="Text 7"/>
          <p:cNvSpPr txBox="1"/>
          <p:nvPr/>
        </p:nvSpPr>
        <p:spPr>
          <a:xfrm>
            <a:off x="6903720" y="1783080"/>
            <a:ext cx="4663440" cy="685800"/>
          </a:xfrm>
          <a:prstGeom prst="rect">
            <a:avLst/>
          </a:prstGeom>
          <a:noFill/>
          <a:ln/>
        </p:spPr>
        <p:txBody>
          <a:bodyPr wrap="square" lIns="0" tIns="0" rIns="0" bIns="0" rtlCol="0" anchor="t"/>
          <a:lstStyle/>
          <a:p>
            <a:pPr indent="0" marL="0">
              <a:buNone/>
            </a:pPr>
            <a:r>
              <a:rPr lang="en-US" sz="1350" dirty="0">
                <a:solidFill>
                  <a:schemeClr val="tx1"/>
                </a:solidFill>
              </a:rPr>
              <a:t>Walk Badr through the 23 anomaly flags; agree owners for the six priority-1 requests</a:t>
            </a:r>
            <a:endParaRPr lang="en-US" sz="1350" dirty="0"/>
          </a:p>
        </p:txBody>
      </p:sp>
      <p:sp>
        <p:nvSpPr>
          <p:cNvPr id="10" name="Shape 8"/>
          <p:cNvSpPr/>
          <p:nvPr/>
        </p:nvSpPr>
        <p:spPr>
          <a:xfrm>
            <a:off x="6263640" y="2651760"/>
            <a:ext cx="457200" cy="457200"/>
          </a:xfrm>
          <a:prstGeom prst="ellipse">
            <a:avLst/>
          </a:prstGeom>
          <a:solidFill>
            <a:schemeClr val="accent3"/>
          </a:solidFill>
          <a:ln w="12700">
            <a:solidFill>
              <a:schemeClr val="accent3"/>
            </a:solidFill>
            <a:prstDash val="solid"/>
          </a:ln>
        </p:spPr>
      </p:sp>
      <p:sp>
        <p:nvSpPr>
          <p:cNvPr id="11" name="Text 9"/>
          <p:cNvSpPr txBox="1"/>
          <p:nvPr/>
        </p:nvSpPr>
        <p:spPr>
          <a:xfrm>
            <a:off x="6263640" y="265176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2" name="Text 10"/>
          <p:cNvSpPr txBox="1"/>
          <p:nvPr/>
        </p:nvSpPr>
        <p:spPr>
          <a:xfrm>
            <a:off x="6903720" y="2560320"/>
            <a:ext cx="4663440" cy="411480"/>
          </a:xfrm>
          <a:prstGeom prst="rect">
            <a:avLst/>
          </a:prstGeom>
          <a:noFill/>
          <a:ln/>
        </p:spPr>
        <p:txBody>
          <a:bodyPr wrap="square" lIns="0" tIns="0" rIns="0" bIns="0" rtlCol="0" anchor="t"/>
          <a:lstStyle/>
          <a:p>
            <a:pPr indent="0" marL="0">
              <a:buNone/>
            </a:pPr>
            <a:r>
              <a:rPr lang="en-US" sz="1600" b="1" dirty="0">
                <a:solidFill>
                  <a:schemeClr val="tx2"/>
                </a:solidFill>
              </a:rPr>
              <a:t>On receipt</a:t>
            </a:r>
            <a:endParaRPr lang="en-US" sz="1600" dirty="0"/>
          </a:p>
        </p:txBody>
      </p:sp>
      <p:sp>
        <p:nvSpPr>
          <p:cNvPr id="13" name="Text 11"/>
          <p:cNvSpPr txBox="1"/>
          <p:nvPr/>
        </p:nvSpPr>
        <p:spPr>
          <a:xfrm>
            <a:off x="6903720" y="2971800"/>
            <a:ext cx="4663440" cy="685800"/>
          </a:xfrm>
          <a:prstGeom prst="rect">
            <a:avLst/>
          </a:prstGeom>
          <a:noFill/>
          <a:ln/>
        </p:spPr>
        <p:txBody>
          <a:bodyPr wrap="square" lIns="0" tIns="0" rIns="0" bIns="0" rtlCol="0" anchor="t"/>
          <a:lstStyle/>
          <a:p>
            <a:pPr indent="0" marL="0">
              <a:buNone/>
            </a:pPr>
            <a:r>
              <a:rPr lang="en-US" sz="1350" dirty="0">
                <a:solidFill>
                  <a:schemeClr val="tx1"/>
                </a:solidFill>
              </a:rPr>
              <a:t>Load attendance and cost per case; re-run the pipeline; replace stand-ins one for one</a:t>
            </a:r>
            <a:endParaRPr lang="en-US" sz="1350" dirty="0"/>
          </a:p>
        </p:txBody>
      </p:sp>
      <p:sp>
        <p:nvSpPr>
          <p:cNvPr id="14" name="Shape 12"/>
          <p:cNvSpPr/>
          <p:nvPr/>
        </p:nvSpPr>
        <p:spPr>
          <a:xfrm>
            <a:off x="6263640" y="3840480"/>
            <a:ext cx="457200" cy="457200"/>
          </a:xfrm>
          <a:prstGeom prst="ellipse">
            <a:avLst/>
          </a:prstGeom>
          <a:solidFill>
            <a:schemeClr val="accent3"/>
          </a:solidFill>
          <a:ln w="12700">
            <a:solidFill>
              <a:schemeClr val="accent3"/>
            </a:solidFill>
            <a:prstDash val="solid"/>
          </a:ln>
        </p:spPr>
      </p:sp>
      <p:sp>
        <p:nvSpPr>
          <p:cNvPr id="15" name="Text 13"/>
          <p:cNvSpPr txBox="1"/>
          <p:nvPr/>
        </p:nvSpPr>
        <p:spPr>
          <a:xfrm>
            <a:off x="6263640" y="38404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ext 14"/>
          <p:cNvSpPr txBox="1"/>
          <p:nvPr/>
        </p:nvSpPr>
        <p:spPr>
          <a:xfrm>
            <a:off x="6903720" y="3749040"/>
            <a:ext cx="4663440" cy="411480"/>
          </a:xfrm>
          <a:prstGeom prst="rect">
            <a:avLst/>
          </a:prstGeom>
          <a:noFill/>
          <a:ln/>
        </p:spPr>
        <p:txBody>
          <a:bodyPr wrap="square" lIns="0" tIns="0" rIns="0" bIns="0" rtlCol="0" anchor="t"/>
          <a:lstStyle/>
          <a:p>
            <a:pPr indent="0" marL="0">
              <a:buNone/>
            </a:pPr>
            <a:r>
              <a:rPr lang="en-US" sz="1600" b="1" dirty="0">
                <a:solidFill>
                  <a:schemeClr val="tx2"/>
                </a:solidFill>
              </a:rPr>
              <a:t>Next</a:t>
            </a:r>
            <a:endParaRPr lang="en-US" sz="1600" dirty="0"/>
          </a:p>
        </p:txBody>
      </p:sp>
      <p:sp>
        <p:nvSpPr>
          <p:cNvPr id="17" name="Text 15"/>
          <p:cNvSpPr txBox="1"/>
          <p:nvPr/>
        </p:nvSpPr>
        <p:spPr>
          <a:xfrm>
            <a:off x="6903720" y="4160520"/>
            <a:ext cx="4663440" cy="685800"/>
          </a:xfrm>
          <a:prstGeom prst="rect">
            <a:avLst/>
          </a:prstGeom>
          <a:noFill/>
          <a:ln/>
        </p:spPr>
        <p:txBody>
          <a:bodyPr wrap="square" lIns="0" tIns="0" rIns="0" bIns="0" rtlCol="0" anchor="t"/>
          <a:lstStyle/>
          <a:p>
            <a:pPr indent="0" marL="0">
              <a:buNone/>
            </a:pPr>
            <a:r>
              <a:rPr lang="en-US" sz="1350" dirty="0">
                <a:solidFill>
                  <a:schemeClr val="tx1"/>
                </a:solidFill>
              </a:rPr>
              <a:t>Build the workload forecast and site benchmarks; move the anomaly flags into a weekly report</a:t>
            </a:r>
            <a:endParaRPr lang="en-US" sz="1350" dirty="0"/>
          </a:p>
        </p:txBody>
      </p:sp>
      <p:sp>
        <p:nvSpPr>
          <p:cNvPr id="18" name="Shape 16"/>
          <p:cNvSpPr/>
          <p:nvPr/>
        </p:nvSpPr>
        <p:spPr>
          <a:xfrm>
            <a:off x="6263640" y="5029200"/>
            <a:ext cx="457200" cy="457200"/>
          </a:xfrm>
          <a:prstGeom prst="ellipse">
            <a:avLst/>
          </a:prstGeom>
          <a:solidFill>
            <a:schemeClr val="accent3"/>
          </a:solidFill>
          <a:ln w="12700">
            <a:solidFill>
              <a:schemeClr val="accent3"/>
            </a:solidFill>
            <a:prstDash val="solid"/>
          </a:ln>
        </p:spPr>
      </p:sp>
      <p:sp>
        <p:nvSpPr>
          <p:cNvPr id="19" name="Text 17"/>
          <p:cNvSpPr txBox="1"/>
          <p:nvPr/>
        </p:nvSpPr>
        <p:spPr>
          <a:xfrm>
            <a:off x="6263640" y="502920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0" name="Text 18"/>
          <p:cNvSpPr txBox="1"/>
          <p:nvPr/>
        </p:nvSpPr>
        <p:spPr>
          <a:xfrm>
            <a:off x="6903720" y="4937760"/>
            <a:ext cx="4663440" cy="411480"/>
          </a:xfrm>
          <a:prstGeom prst="rect">
            <a:avLst/>
          </a:prstGeom>
          <a:noFill/>
          <a:ln/>
        </p:spPr>
        <p:txBody>
          <a:bodyPr wrap="square" lIns="0" tIns="0" rIns="0" bIns="0" rtlCol="0" anchor="t"/>
          <a:lstStyle/>
          <a:p>
            <a:pPr indent="0" marL="0">
              <a:buNone/>
            </a:pPr>
            <a:r>
              <a:rPr lang="en-US" sz="1600" b="1" dirty="0">
                <a:solidFill>
                  <a:schemeClr val="tx2"/>
                </a:solidFill>
              </a:rPr>
              <a:t>Then</a:t>
            </a:r>
            <a:endParaRPr lang="en-US" sz="1600" dirty="0"/>
          </a:p>
        </p:txBody>
      </p:sp>
      <p:sp>
        <p:nvSpPr>
          <p:cNvPr id="21" name="Text 19"/>
          <p:cNvSpPr txBox="1"/>
          <p:nvPr/>
        </p:nvSpPr>
        <p:spPr>
          <a:xfrm>
            <a:off x="6903720" y="5349240"/>
            <a:ext cx="4663440" cy="685800"/>
          </a:xfrm>
          <a:prstGeom prst="rect">
            <a:avLst/>
          </a:prstGeom>
          <a:noFill/>
          <a:ln/>
        </p:spPr>
        <p:txBody>
          <a:bodyPr wrap="square" lIns="0" tIns="0" rIns="0" bIns="0" rtlCol="0" anchor="t"/>
          <a:lstStyle/>
          <a:p>
            <a:pPr indent="0" marL="0">
              <a:buNone/>
            </a:pPr>
            <a:r>
              <a:rPr lang="en-US" sz="1350" dirty="0">
                <a:solidFill>
                  <a:schemeClr val="tx1"/>
                </a:solidFill>
              </a:rPr>
              <a:t>Simulated vs actual Jeddah P&amp;L for Salman, with every number labelled</a:t>
            </a:r>
            <a:endParaRPr lang="en-US" sz="1350" dirty="0"/>
          </a:p>
        </p:txBody>
      </p:sp>
      <p:sp>
        <p:nvSpPr>
          <p:cNvPr id="25" name="Slide Number Placeholder 0"/>
          <p:cNvSpPr>
            <a:spLocks noGrp="1"/>
          </p:cNvSpPr>
          <p:nvPr>
            <p:ph type="sldNum" sz="quarter" idx="4294967295"/>
          </p:nvPr>
        </p:nvSpPr>
        <p:spPr>
          <a:xfrm>
            <a:off x="11247120" y="6382512"/>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40</a:t>
            </a:fld>
            <a:endParaRPr lang="en-US"/>
          </a:p>
        </p:txBody>
      </p:sp>
    </p:spTree>
  </p:cSld>
  <p:clrMapOvr>
    <a:masterClrMapping/>
  </p:clrMapOvr>
</p:sld>
</file>

<file path=ppt/theme/theme1.xml><?xml version="1.0" encoding="utf-8"?>
<a:theme xmlns:a="http://schemas.openxmlformats.org/drawingml/2006/main" name="Binzagr PoV Findings">
  <a:themeElements>
    <a:clrScheme name="Binzagr PoV Findings">
      <a:dk1>
        <a:srgbClr val="1B2631"/>
      </a:dk1>
      <a:lt1>
        <a:srgbClr val="FFFFFF"/>
      </a:lt1>
      <a:dk2>
        <a:srgbClr val="0F3443"/>
      </a:dk2>
      <a:lt2>
        <a:srgbClr val="EEF2F4"/>
      </a:lt2>
      <a:accent1>
        <a:srgbClr val="0F3443"/>
      </a:accent1>
      <a:accent2>
        <a:srgbClr val="D98E04"/>
      </a:accent2>
      <a:accent3>
        <a:srgbClr val="2A9D8F"/>
      </a:accent3>
      <a:accent4>
        <a:srgbClr val="B3261E"/>
      </a:accent4>
      <a:accent5>
        <a:srgbClr val="7C8B96"/>
      </a:accent5>
      <a:accent6>
        <a:srgbClr val="A8DADC"/>
      </a:accent6>
      <a:hlink>
        <a:srgbClr val="2A9D8F"/>
      </a:hlink>
      <a:folHlink>
        <a:srgbClr val="7C8B96"/>
      </a:folHlink>
    </a:clrScheme>
    <a:fontScheme name="Binzagr PoV Findings">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AethericAI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Binzagr PoV - scope, anomalies, simulation, predictions and findings</dc:title>
  <dc:subject>PptxGenJS Presentation</dc:subject>
  <dc:creator>AethericAI</dc:creator>
  <cp:lastModifiedBy>AethericAI</cp:lastModifiedBy>
  <cp:revision>1</cp:revision>
  <dcterms:created xsi:type="dcterms:W3CDTF">2026-10-22T13:35:51Z</dcterms:created>
  <dcterms:modified xsi:type="dcterms:W3CDTF">2026-10-22T13:35:51Z</dcterms:modified>
</cp:coreProperties>
</file>